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660"/>
  </p:normalViewPr>
  <p:slideViewPr>
    <p:cSldViewPr>
      <p:cViewPr>
        <p:scale>
          <a:sx n="60" d="100"/>
          <a:sy n="60" d="100"/>
        </p:scale>
        <p:origin x="-141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9FB15-DA41-4F3C-8A98-1E02252C07BB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44F5A-C3AB-4831-8659-20E20EE85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09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44F5A-C3AB-4831-8659-20E20EE853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1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-3175" y="494665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Footer Placeholder 21"/>
          <p:cNvSpPr txBox="1">
            <a:spLocks/>
          </p:cNvSpPr>
          <p:nvPr/>
        </p:nvSpPr>
        <p:spPr>
          <a:xfrm>
            <a:off x="2438400" y="6324600"/>
            <a:ext cx="4445000" cy="76200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1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FSTI Confidential – Internal Use Only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64BA3A-2E55-439D-B9AE-2A0921F0EA95}" type="datetime1">
              <a:rPr lang="en-US" smtClean="0"/>
              <a:t>2/23/2018</a:t>
            </a:fld>
            <a:endParaRPr lang="en-US"/>
          </a:p>
        </p:txBody>
      </p:sp>
      <p:sp>
        <p:nvSpPr>
          <p:cNvPr id="13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057400" y="6324600"/>
            <a:ext cx="4445000" cy="762000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14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0B9D2F-7976-4F64-8A4B-7404676D0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867CF8-84CB-47C6-B887-915CA59245F9}" type="datetime1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B9D2F-7976-4F64-8A4B-7404676D0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739CA3-34D5-41B1-B4A6-B3145B3CA896}" type="datetime1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B9D2F-7976-4F64-8A4B-7404676D0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A443D-D505-49D9-86C3-E7038D3328E9}" type="datetime1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B9D2F-7976-4F64-8A4B-7404676D0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84AF055-F01D-4B97-9EEE-9103F3253730}" type="datetime1">
              <a:rPr lang="en-US" smtClean="0"/>
              <a:t>2/23/2018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00B9D2F-7976-4F64-8A4B-7404676D0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16B2B67-63A4-424E-A293-3CC7EAFC5E9B}" type="datetime1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00B9D2F-7976-4F64-8A4B-7404676D0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2CF6C41-1971-4406-974F-9BF801D67574}" type="datetime1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00B9D2F-7976-4F64-8A4B-7404676D0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89878D47-97D2-4556-BF08-5A7243350E15}" type="datetime1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00B9D2F-7976-4F64-8A4B-7404676D0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67223D-72E4-41F7-A3E3-FD323C1F934E}" type="datetime1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B9D2F-7976-4F64-8A4B-7404676D0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19CBB54-1916-412C-B5E4-CEF30C1812AA}" type="datetime1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500B9D2F-7976-4F64-8A4B-7404676D0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16EFFC-EFAA-4D00-B90C-3257A4CFC8D2}" type="datetime1">
              <a:rPr lang="en-US" smtClean="0"/>
              <a:t>2/23/2018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0B9D2F-7976-4F64-8A4B-7404676D0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EE39ECF5-9596-4021-A164-5CA50F821A3C}" type="datetime1">
              <a:rPr lang="en-US" smtClean="0"/>
              <a:t>2/23/2018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286000" y="6400800"/>
            <a:ext cx="4445000" cy="762000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1">
                <a:solidFill>
                  <a:srgbClr val="FF0000"/>
                </a:solidFill>
                <a:latin typeface="+mn-lt"/>
                <a:cs typeface="+mn-cs"/>
              </a:defRPr>
            </a:lvl1pPr>
            <a:extLst/>
          </a:lstStyle>
          <a:p>
            <a:r>
              <a:rPr lang="en-US" smtClean="0"/>
              <a:t>Report Errors to Management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500B9D2F-7976-4F64-8A4B-7404676D03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75" y="0"/>
            <a:ext cx="885825" cy="5207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OSHA regulations dictate that CSP has a hot work program.</a:t>
            </a:r>
          </a:p>
          <a:p>
            <a:r>
              <a:rPr lang="en-US" dirty="0" smtClean="0"/>
              <a:t>This program is used to determine what procedures are needed while preforming hot work</a:t>
            </a:r>
          </a:p>
          <a:p>
            <a:r>
              <a:rPr lang="en-US" dirty="0" smtClean="0"/>
              <a:t>This program is designed so that the work is </a:t>
            </a:r>
            <a:r>
              <a:rPr lang="en-US" smtClean="0"/>
              <a:t>done safely </a:t>
            </a:r>
            <a:r>
              <a:rPr lang="en-US" dirty="0" smtClean="0"/>
              <a:t>in accordance with OSHA regulations. 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Hot Work Program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200" y="6064469"/>
            <a:ext cx="4445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9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the fire watch designee has designated duties, it is up to everyone, including contractors and operators, to ensure all hot work is done in a safe manner.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Fire Watch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098628"/>
            <a:ext cx="4445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1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work is finished the control room/ manager of the facility should take appropriate actions:</a:t>
            </a:r>
          </a:p>
          <a:p>
            <a:pPr lvl="1"/>
            <a:r>
              <a:rPr lang="en-US" dirty="0" smtClean="0"/>
              <a:t>Complete work is done and so is permit</a:t>
            </a:r>
          </a:p>
          <a:p>
            <a:pPr lvl="1"/>
            <a:r>
              <a:rPr lang="en-US" dirty="0" smtClean="0"/>
              <a:t>Shall also file permit for records and further review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Control Room/ Facility Manager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445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5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Hot work is defined by OSHA as, any work that can provide an ignition source for combustibles such as:</a:t>
            </a:r>
          </a:p>
          <a:p>
            <a:pPr lvl="1"/>
            <a:r>
              <a:rPr lang="en-US" dirty="0" smtClean="0"/>
              <a:t>Oil rags</a:t>
            </a:r>
          </a:p>
          <a:p>
            <a:pPr lvl="1"/>
            <a:r>
              <a:rPr lang="en-US" dirty="0" smtClean="0"/>
              <a:t>Gas cylinders</a:t>
            </a:r>
          </a:p>
          <a:p>
            <a:pPr lvl="1"/>
            <a:r>
              <a:rPr lang="en-US" dirty="0" smtClean="0"/>
              <a:t>Gas cans</a:t>
            </a:r>
          </a:p>
          <a:p>
            <a:pPr lvl="1"/>
            <a:r>
              <a:rPr lang="en-US" dirty="0" smtClean="0"/>
              <a:t>Paper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Hot Work Program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445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2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Hot work permit is issued when performing work that could cause a fire such as:</a:t>
            </a:r>
          </a:p>
          <a:p>
            <a:pPr lvl="1"/>
            <a:r>
              <a:rPr lang="en-US" dirty="0" smtClean="0"/>
              <a:t>Welding</a:t>
            </a:r>
          </a:p>
          <a:p>
            <a:pPr lvl="1"/>
            <a:r>
              <a:rPr lang="en-US" dirty="0" smtClean="0"/>
              <a:t>Burning</a:t>
            </a:r>
          </a:p>
          <a:p>
            <a:pPr lvl="1"/>
            <a:r>
              <a:rPr lang="en-US" dirty="0" smtClean="0"/>
              <a:t>Brazing</a:t>
            </a:r>
          </a:p>
          <a:p>
            <a:pPr lvl="1"/>
            <a:r>
              <a:rPr lang="en-US" dirty="0" smtClean="0"/>
              <a:t>Propane Soldering</a:t>
            </a:r>
          </a:p>
          <a:p>
            <a:pPr lvl="1"/>
            <a:r>
              <a:rPr lang="en-US" dirty="0" smtClean="0"/>
              <a:t>Oxyacetylene Cutting</a:t>
            </a:r>
          </a:p>
          <a:p>
            <a:pPr lvl="1"/>
            <a:r>
              <a:rPr lang="en-US" dirty="0" smtClean="0"/>
              <a:t>Grinding Metals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Hot Work Program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445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Hot Work Program typically includes the following:</a:t>
            </a:r>
          </a:p>
          <a:p>
            <a:pPr lvl="1"/>
            <a:r>
              <a:rPr lang="en-US" dirty="0" smtClean="0"/>
              <a:t>A document of procedure</a:t>
            </a:r>
          </a:p>
          <a:p>
            <a:pPr lvl="1"/>
            <a:r>
              <a:rPr lang="en-US" dirty="0" smtClean="0"/>
              <a:t>Hot work permit use and application</a:t>
            </a:r>
          </a:p>
          <a:p>
            <a:pPr lvl="1"/>
            <a:r>
              <a:rPr lang="en-US" dirty="0" smtClean="0"/>
              <a:t>Trained employees and contractors involved</a:t>
            </a:r>
          </a:p>
          <a:p>
            <a:pPr lvl="1"/>
            <a:r>
              <a:rPr lang="en-US" dirty="0" smtClean="0"/>
              <a:t>Ongoing review and monitoring of the program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Components of a Hot Work Program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067097"/>
            <a:ext cx="4445000" cy="7620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Report Errors to Management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76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written procedure should be developed by the shift lead or the control room operator to:</a:t>
            </a:r>
          </a:p>
          <a:p>
            <a:pPr lvl="1"/>
            <a:r>
              <a:rPr lang="en-US" dirty="0" smtClean="0"/>
              <a:t>Establish the goal</a:t>
            </a:r>
          </a:p>
          <a:p>
            <a:pPr lvl="1"/>
            <a:r>
              <a:rPr lang="en-US" dirty="0" smtClean="0"/>
              <a:t>Designate roles and responsibilities</a:t>
            </a:r>
          </a:p>
          <a:p>
            <a:pPr lvl="1"/>
            <a:r>
              <a:rPr lang="en-US" dirty="0" smtClean="0"/>
              <a:t>Steps taken so hot work can be performed safely</a:t>
            </a:r>
          </a:p>
          <a:p>
            <a:pPr lvl="1"/>
            <a:r>
              <a:rPr lang="en-US" dirty="0" smtClean="0"/>
              <a:t>Review the procedure and train everyone involved</a:t>
            </a:r>
          </a:p>
          <a:p>
            <a:pPr lvl="1"/>
            <a:r>
              <a:rPr lang="en-US" dirty="0" smtClean="0"/>
              <a:t>Make sure permit is filled out correctly and filed once work is complete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Written Procedure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098628"/>
            <a:ext cx="4445000" cy="7620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Report Errors to Management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66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Permit lists all the requirements:</a:t>
            </a:r>
          </a:p>
          <a:p>
            <a:pPr lvl="1"/>
            <a:r>
              <a:rPr lang="en-US" dirty="0" smtClean="0"/>
              <a:t>Remove all combustibles materials away 35ft or more.  If danger can’t be removed, use a fire blanket to cover .</a:t>
            </a:r>
          </a:p>
          <a:p>
            <a:pPr lvl="1"/>
            <a:r>
              <a:rPr lang="en-US" dirty="0" smtClean="0"/>
              <a:t>Atmospheric analysis result if necessary</a:t>
            </a:r>
          </a:p>
          <a:p>
            <a:pPr lvl="1"/>
            <a:r>
              <a:rPr lang="en-US" dirty="0" smtClean="0"/>
              <a:t>Fire alarms, and fire extinguishers locations</a:t>
            </a:r>
          </a:p>
          <a:p>
            <a:pPr lvl="1"/>
            <a:r>
              <a:rPr lang="en-US" dirty="0" smtClean="0"/>
              <a:t>If a fire watch is necessary</a:t>
            </a:r>
          </a:p>
          <a:p>
            <a:pPr lvl="1"/>
            <a:r>
              <a:rPr lang="en-US" dirty="0" smtClean="0"/>
              <a:t>Wind direction if necessary</a:t>
            </a:r>
          </a:p>
          <a:p>
            <a:pPr lvl="1"/>
            <a:r>
              <a:rPr lang="en-US" dirty="0" smtClean="0"/>
              <a:t>Flammables in trenches near by</a:t>
            </a:r>
          </a:p>
          <a:p>
            <a:pPr lvl="1"/>
            <a:r>
              <a:rPr lang="en-US" dirty="0" smtClean="0"/>
              <a:t>All workers be trained in for the hot work permit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Hot Work Permit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080234"/>
            <a:ext cx="4445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must be discontinued:</a:t>
            </a:r>
          </a:p>
          <a:p>
            <a:pPr lvl="1"/>
            <a:r>
              <a:rPr lang="en-US" dirty="0" smtClean="0"/>
              <a:t>If the alarm sounds. </a:t>
            </a:r>
          </a:p>
          <a:p>
            <a:pPr lvl="1"/>
            <a:r>
              <a:rPr lang="en-US" dirty="0" smtClean="0"/>
              <a:t>If the LEL (lower explosive limit) is greater than 50</a:t>
            </a:r>
          </a:p>
          <a:p>
            <a:pPr lvl="1"/>
            <a:r>
              <a:rPr lang="en-US" dirty="0" smtClean="0"/>
              <a:t>If oxygen is less than 19.5%</a:t>
            </a:r>
          </a:p>
          <a:p>
            <a:pPr lvl="1"/>
            <a:r>
              <a:rPr lang="en-US" dirty="0" smtClean="0"/>
              <a:t>If oxygen is greater than 23.5%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Atmospheric Test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445000" cy="7620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Report Errors to Management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06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to post a fire watch:</a:t>
            </a:r>
          </a:p>
          <a:p>
            <a:pPr lvl="1"/>
            <a:r>
              <a:rPr lang="en-US" dirty="0" smtClean="0"/>
              <a:t>When combustibles located within 35ft can’t be removed</a:t>
            </a:r>
          </a:p>
          <a:p>
            <a:pPr lvl="1"/>
            <a:r>
              <a:rPr lang="en-US" dirty="0" smtClean="0"/>
              <a:t>When wall or flooring combustibles are within 35ft  radius</a:t>
            </a:r>
          </a:p>
          <a:p>
            <a:pPr lvl="1"/>
            <a:r>
              <a:rPr lang="en-US" dirty="0" smtClean="0"/>
              <a:t>When it is deemed necessary by the shift lead or control room operator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Fire Watch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445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50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responsibilities of a fire watch are as follows:</a:t>
            </a:r>
          </a:p>
          <a:p>
            <a:pPr lvl="1"/>
            <a:r>
              <a:rPr lang="en-US" dirty="0" smtClean="0"/>
              <a:t>Have appropriate fire extinguisher ready</a:t>
            </a:r>
          </a:p>
          <a:p>
            <a:pPr lvl="1"/>
            <a:r>
              <a:rPr lang="en-US" dirty="0" smtClean="0"/>
              <a:t>Monitor the site at all times and 30mins after work is complete</a:t>
            </a:r>
          </a:p>
          <a:p>
            <a:pPr lvl="1"/>
            <a:r>
              <a:rPr lang="en-US" dirty="0" smtClean="0"/>
              <a:t>Sound alarm if there is a fire</a:t>
            </a:r>
          </a:p>
          <a:p>
            <a:pPr lvl="1"/>
            <a:r>
              <a:rPr lang="en-US" dirty="0" smtClean="0"/>
              <a:t>Fight the fire only to the capacity of the equipment being used</a:t>
            </a:r>
          </a:p>
          <a:p>
            <a:pPr lvl="1"/>
            <a:r>
              <a:rPr lang="en-US" dirty="0" smtClean="0"/>
              <a:t>Remove any tape when work is done</a:t>
            </a:r>
          </a:p>
          <a:p>
            <a:pPr lvl="1"/>
            <a:r>
              <a:rPr lang="en-US" dirty="0" smtClean="0"/>
              <a:t>Notify the control room or supervisor that work is  complete.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Fire Watch Responsibilities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080234"/>
            <a:ext cx="4445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Report Errors to Management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81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 CSP Powerpoint</Template>
  <TotalTime>2039</TotalTime>
  <Words>525</Words>
  <Application>Microsoft Office PowerPoint</Application>
  <PresentationFormat>On-screen Show (4:3)</PresentationFormat>
  <Paragraphs>82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Hot Work Program</vt:lpstr>
      <vt:lpstr>Hot Work Program</vt:lpstr>
      <vt:lpstr>Hot Work Program</vt:lpstr>
      <vt:lpstr>Components of a Hot Work Program</vt:lpstr>
      <vt:lpstr>Written Procedure</vt:lpstr>
      <vt:lpstr>  Hot Work Permit </vt:lpstr>
      <vt:lpstr>Atmospheric Test</vt:lpstr>
      <vt:lpstr>Fire Watch</vt:lpstr>
      <vt:lpstr>Fire Watch Responsibilities</vt:lpstr>
      <vt:lpstr>Fire Watch</vt:lpstr>
      <vt:lpstr>Control Room/ Facility Manager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SAFETY AND PREVENTION PLAN</dc:title>
  <dc:creator>Retima</dc:creator>
  <cp:lastModifiedBy>Marin, Gabriel</cp:lastModifiedBy>
  <cp:revision>37</cp:revision>
  <dcterms:created xsi:type="dcterms:W3CDTF">2013-07-14T20:41:06Z</dcterms:created>
  <dcterms:modified xsi:type="dcterms:W3CDTF">2018-02-23T19:39:02Z</dcterms:modified>
</cp:coreProperties>
</file>