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4" r:id="rId7"/>
    <p:sldId id="263" r:id="rId8"/>
    <p:sldId id="284" r:id="rId9"/>
    <p:sldId id="285" r:id="rId10"/>
    <p:sldId id="286" r:id="rId11"/>
    <p:sldId id="287" r:id="rId12"/>
    <p:sldId id="273" r:id="rId13"/>
    <p:sldId id="274" r:id="rId14"/>
    <p:sldId id="292" r:id="rId15"/>
    <p:sldId id="281" r:id="rId16"/>
    <p:sldId id="290" r:id="rId17"/>
    <p:sldId id="288" r:id="rId18"/>
    <p:sldId id="289" r:id="rId19"/>
    <p:sldId id="279" r:id="rId20"/>
    <p:sldId id="29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50E88-1DD5-4DFE-9B6D-C7012B0A75A4}" type="datetimeFigureOut">
              <a:rPr lang="en-US" smtClean="0"/>
              <a:t>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44EEFB-2DD3-44A1-9E22-272B2555E0C3}" type="slidenum">
              <a:rPr lang="en-US" smtClean="0"/>
              <a:t>‹#›</a:t>
            </a:fld>
            <a:endParaRPr lang="en-US"/>
          </a:p>
        </p:txBody>
      </p:sp>
    </p:spTree>
    <p:extLst>
      <p:ext uri="{BB962C8B-B14F-4D97-AF65-F5344CB8AC3E}">
        <p14:creationId xmlns:p14="http://schemas.microsoft.com/office/powerpoint/2010/main" val="325151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249A402-F061-4ECD-9843-511A6BAB4EA5}" type="slidenum">
              <a:rPr lang="en-US" smtClean="0"/>
              <a:pPr>
                <a:defRPr/>
              </a:pPr>
              <a:t>12</a:t>
            </a:fld>
            <a:endParaRPr lang="en-US" dirty="0"/>
          </a:p>
        </p:txBody>
      </p:sp>
    </p:spTree>
    <p:extLst>
      <p:ext uri="{BB962C8B-B14F-4D97-AF65-F5344CB8AC3E}">
        <p14:creationId xmlns:p14="http://schemas.microsoft.com/office/powerpoint/2010/main" val="1619280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249A402-F061-4ECD-9843-511A6BAB4EA5}" type="slidenum">
              <a:rPr lang="en-US" smtClean="0"/>
              <a:pPr>
                <a:defRPr/>
              </a:pPr>
              <a:t>13</a:t>
            </a:fld>
            <a:endParaRPr lang="en-US" dirty="0"/>
          </a:p>
        </p:txBody>
      </p:sp>
    </p:spTree>
    <p:extLst>
      <p:ext uri="{BB962C8B-B14F-4D97-AF65-F5344CB8AC3E}">
        <p14:creationId xmlns:p14="http://schemas.microsoft.com/office/powerpoint/2010/main" val="2270796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249A402-F061-4ECD-9843-511A6BAB4EA5}" type="slidenum">
              <a:rPr lang="en-US" smtClean="0"/>
              <a:pPr>
                <a:defRPr/>
              </a:pPr>
              <a:t>15</a:t>
            </a:fld>
            <a:endParaRPr lang="en-US" dirty="0"/>
          </a:p>
        </p:txBody>
      </p:sp>
    </p:spTree>
    <p:extLst>
      <p:ext uri="{BB962C8B-B14F-4D97-AF65-F5344CB8AC3E}">
        <p14:creationId xmlns:p14="http://schemas.microsoft.com/office/powerpoint/2010/main" val="2622852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249A402-F061-4ECD-9843-511A6BAB4EA5}" type="slidenum">
              <a:rPr lang="en-US" smtClean="0"/>
              <a:pPr>
                <a:defRPr/>
              </a:pPr>
              <a:t>19</a:t>
            </a:fld>
            <a:endParaRPr lang="en-US" dirty="0"/>
          </a:p>
        </p:txBody>
      </p:sp>
    </p:spTree>
    <p:extLst>
      <p:ext uri="{BB962C8B-B14F-4D97-AF65-F5344CB8AC3E}">
        <p14:creationId xmlns:p14="http://schemas.microsoft.com/office/powerpoint/2010/main" val="3372598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Footer Placeholder 21"/>
          <p:cNvSpPr txBox="1">
            <a:spLocks/>
          </p:cNvSpPr>
          <p:nvPr/>
        </p:nvSpPr>
        <p:spPr>
          <a:xfrm>
            <a:off x="2438400" y="6324600"/>
            <a:ext cx="4445000" cy="762000"/>
          </a:xfrm>
          <a:prstGeom prst="rect">
            <a:avLst/>
          </a:prstGeom>
        </p:spPr>
        <p:txBody>
          <a:bodyPr anchor="b"/>
          <a:lstStyle>
            <a:lvl1pPr algn="r" eaLnBrk="1" fontAlgn="auto" latinLnBrk="0" hangingPunct="1">
              <a:spcBef>
                <a:spcPts val="0"/>
              </a:spcBef>
              <a:spcAft>
                <a:spcPts val="0"/>
              </a:spcAft>
              <a:defRPr kumimoji="0" sz="1600" b="1">
                <a:solidFill>
                  <a:schemeClr val="tx1"/>
                </a:solidFill>
                <a:latin typeface="+mn-lt"/>
                <a:cs typeface="+mn-cs"/>
              </a:defRPr>
            </a:lvl1pPr>
            <a:extLst/>
          </a:lstStyle>
          <a:p>
            <a:pPr>
              <a:defRPr/>
            </a:pPr>
            <a:endParaRPr lang="en-US" dirty="0" smtClean="0">
              <a:solidFill>
                <a:srgbClr val="FF0000"/>
              </a:solidFill>
            </a:endParaRPr>
          </a:p>
          <a:p>
            <a:pPr>
              <a:defRPr/>
            </a:pPr>
            <a:endParaRPr lang="en-US" dirty="0" smtClean="0">
              <a:solidFill>
                <a:srgbClr val="FF0000"/>
              </a:solidFill>
            </a:endParaRPr>
          </a:p>
          <a:p>
            <a:pPr>
              <a:defRPr/>
            </a:pPr>
            <a:r>
              <a:rPr lang="en-US" dirty="0" smtClean="0">
                <a:solidFill>
                  <a:srgbClr val="FF0000"/>
                </a:solidFill>
              </a:rPr>
              <a:t>FSTI Confidential – Internal Use Only</a:t>
            </a:r>
          </a:p>
          <a:p>
            <a:pPr>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fld id="{527E45F8-B1C5-481A-A10B-53D2C2991324}" type="datetime1">
              <a:rPr lang="en-US" smtClean="0"/>
              <a:t>2/23/2018</a:t>
            </a:fld>
            <a:endParaRPr lang="en-US"/>
          </a:p>
        </p:txBody>
      </p:sp>
      <p:sp>
        <p:nvSpPr>
          <p:cNvPr id="13" name="Footer Placeholder 18"/>
          <p:cNvSpPr>
            <a:spLocks noGrp="1"/>
          </p:cNvSpPr>
          <p:nvPr>
            <p:ph type="ftr" sz="quarter" idx="11"/>
          </p:nvPr>
        </p:nvSpPr>
        <p:spPr>
          <a:xfrm>
            <a:off x="2057400" y="6324600"/>
            <a:ext cx="4445000" cy="762000"/>
          </a:xfrm>
        </p:spPr>
        <p:txBody>
          <a:bodyPr/>
          <a:lstStyle>
            <a:lvl1pPr>
              <a:defRPr>
                <a:solidFill>
                  <a:schemeClr val="accent1">
                    <a:tint val="20000"/>
                  </a:schemeClr>
                </a:solidFill>
              </a:defRPr>
            </a:lvl1pPr>
            <a:extLst/>
          </a:lstStyle>
          <a:p>
            <a:r>
              <a:rPr lang="en-US" smtClean="0"/>
              <a:t>Report Errors to Management</a:t>
            </a: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fld id="{777D303D-78AF-4D7A-82C2-7DA0893AF860}" type="slidenum">
              <a:rPr lang="en-US" smtClean="0"/>
              <a:t>‹#›</a:t>
            </a:fld>
            <a:endParaRPr lang="en-US"/>
          </a:p>
        </p:txBody>
      </p:sp>
    </p:spTree>
    <p:extLst>
      <p:ext uri="{BB962C8B-B14F-4D97-AF65-F5344CB8AC3E}">
        <p14:creationId xmlns:p14="http://schemas.microsoft.com/office/powerpoint/2010/main" val="2849131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5B0C0D6D-8D95-46FE-A9E6-AC049CA71C8E}"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777D303D-78AF-4D7A-82C2-7DA0893AF860}" type="slidenum">
              <a:rPr lang="en-US" smtClean="0"/>
              <a:t>‹#›</a:t>
            </a:fld>
            <a:endParaRPr lang="en-US"/>
          </a:p>
        </p:txBody>
      </p:sp>
    </p:spTree>
    <p:extLst>
      <p:ext uri="{BB962C8B-B14F-4D97-AF65-F5344CB8AC3E}">
        <p14:creationId xmlns:p14="http://schemas.microsoft.com/office/powerpoint/2010/main" val="135856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018D8789-A489-4963-B9C8-DDD823B1D00B}"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777D303D-78AF-4D7A-82C2-7DA0893AF860}" type="slidenum">
              <a:rPr lang="en-US" smtClean="0"/>
              <a:t>‹#›</a:t>
            </a:fld>
            <a:endParaRPr lang="en-US"/>
          </a:p>
        </p:txBody>
      </p:sp>
    </p:spTree>
    <p:extLst>
      <p:ext uri="{BB962C8B-B14F-4D97-AF65-F5344CB8AC3E}">
        <p14:creationId xmlns:p14="http://schemas.microsoft.com/office/powerpoint/2010/main" val="416769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A8D08320-D00A-47D1-A944-4E4168FC28D7}"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777D303D-78AF-4D7A-82C2-7DA0893AF860}" type="slidenum">
              <a:rPr lang="en-US" smtClean="0"/>
              <a:t>‹#›</a:t>
            </a:fld>
            <a:endParaRPr lang="en-US"/>
          </a:p>
        </p:txBody>
      </p:sp>
    </p:spTree>
    <p:extLst>
      <p:ext uri="{BB962C8B-B14F-4D97-AF65-F5344CB8AC3E}">
        <p14:creationId xmlns:p14="http://schemas.microsoft.com/office/powerpoint/2010/main" val="148580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fld id="{B0BA0203-CF0A-4C96-AF37-369601DE27F4}" type="datetime1">
              <a:rPr lang="en-US" smtClean="0"/>
              <a:t>2/23/2018</a:t>
            </a:fld>
            <a:endParaRPr lang="en-US"/>
          </a:p>
        </p:txBody>
      </p:sp>
      <p:sp>
        <p:nvSpPr>
          <p:cNvPr id="7" name="Footer Placeholder 4"/>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8" name="Slide Number Placeholder 5"/>
          <p:cNvSpPr>
            <a:spLocks noGrp="1"/>
          </p:cNvSpPr>
          <p:nvPr>
            <p:ph type="sldNum" sz="quarter" idx="12"/>
          </p:nvPr>
        </p:nvSpPr>
        <p:spPr/>
        <p:txBody>
          <a:bodyPr/>
          <a:lstStyle>
            <a:lvl1pPr>
              <a:defRPr/>
            </a:lvl1pPr>
            <a:extLst/>
          </a:lstStyle>
          <a:p>
            <a:fld id="{777D303D-78AF-4D7A-82C2-7DA0893AF860}" type="slidenum">
              <a:rPr lang="en-US" smtClean="0"/>
              <a:t>‹#›</a:t>
            </a:fld>
            <a:endParaRPr lang="en-US"/>
          </a:p>
        </p:txBody>
      </p:sp>
    </p:spTree>
    <p:extLst>
      <p:ext uri="{BB962C8B-B14F-4D97-AF65-F5344CB8AC3E}">
        <p14:creationId xmlns:p14="http://schemas.microsoft.com/office/powerpoint/2010/main" val="15549290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fld id="{34F39B35-C822-462C-9D6E-05CBE8EE5308}"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777D303D-78AF-4D7A-82C2-7DA0893AF860}" type="slidenum">
              <a:rPr lang="en-US" smtClean="0"/>
              <a:t>‹#›</a:t>
            </a:fld>
            <a:endParaRPr lang="en-US"/>
          </a:p>
        </p:txBody>
      </p:sp>
    </p:spTree>
    <p:extLst>
      <p:ext uri="{BB962C8B-B14F-4D97-AF65-F5344CB8AC3E}">
        <p14:creationId xmlns:p14="http://schemas.microsoft.com/office/powerpoint/2010/main" val="344015853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4F3C9000-8FDD-4AC6-9835-823B0B762BB2}" type="datetime1">
              <a:rPr lang="en-US" smtClean="0"/>
              <a:t>2/23/2018</a:t>
            </a:fld>
            <a:endParaRPr lang="en-US"/>
          </a:p>
        </p:txBody>
      </p:sp>
      <p:sp>
        <p:nvSpPr>
          <p:cNvPr id="8" name="Footer Placeholder 7"/>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9" name="Slide Number Placeholder 8"/>
          <p:cNvSpPr>
            <a:spLocks noGrp="1"/>
          </p:cNvSpPr>
          <p:nvPr>
            <p:ph type="sldNum" sz="quarter" idx="12"/>
          </p:nvPr>
        </p:nvSpPr>
        <p:spPr/>
        <p:txBody>
          <a:bodyPr/>
          <a:lstStyle>
            <a:lvl1pPr>
              <a:defRPr/>
            </a:lvl1pPr>
            <a:extLst/>
          </a:lstStyle>
          <a:p>
            <a:fld id="{777D303D-78AF-4D7A-82C2-7DA0893AF860}" type="slidenum">
              <a:rPr lang="en-US" smtClean="0"/>
              <a:t>‹#›</a:t>
            </a:fld>
            <a:endParaRPr lang="en-US"/>
          </a:p>
        </p:txBody>
      </p:sp>
    </p:spTree>
    <p:extLst>
      <p:ext uri="{BB962C8B-B14F-4D97-AF65-F5344CB8AC3E}">
        <p14:creationId xmlns:p14="http://schemas.microsoft.com/office/powerpoint/2010/main" val="64711681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fld id="{79AFAAA1-BFDA-434C-B921-0550046F05DC}" type="datetime1">
              <a:rPr lang="en-US" smtClean="0"/>
              <a:t>2/23/2018</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5" name="Slide Number Placeholder 4"/>
          <p:cNvSpPr>
            <a:spLocks noGrp="1"/>
          </p:cNvSpPr>
          <p:nvPr>
            <p:ph type="sldNum" sz="quarter" idx="12"/>
          </p:nvPr>
        </p:nvSpPr>
        <p:spPr/>
        <p:txBody>
          <a:bodyPr/>
          <a:lstStyle>
            <a:lvl1pPr>
              <a:defRPr/>
            </a:lvl1pPr>
            <a:extLst/>
          </a:lstStyle>
          <a:p>
            <a:fld id="{777D303D-78AF-4D7A-82C2-7DA0893AF860}" type="slidenum">
              <a:rPr lang="en-US" smtClean="0"/>
              <a:t>‹#›</a:t>
            </a:fld>
            <a:endParaRPr lang="en-US"/>
          </a:p>
        </p:txBody>
      </p:sp>
    </p:spTree>
    <p:extLst>
      <p:ext uri="{BB962C8B-B14F-4D97-AF65-F5344CB8AC3E}">
        <p14:creationId xmlns:p14="http://schemas.microsoft.com/office/powerpoint/2010/main" val="203451860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CAF90052-7320-4518-AF72-C3D0B9962E5D}" type="datetime1">
              <a:rPr lang="en-US" smtClean="0"/>
              <a:t>2/23/2018</a:t>
            </a:fld>
            <a:endParaRPr lang="en-US"/>
          </a:p>
        </p:txBody>
      </p:sp>
      <p:sp>
        <p:nvSpPr>
          <p:cNvPr id="3"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4" name="Slide Number Placeholder 17"/>
          <p:cNvSpPr>
            <a:spLocks noGrp="1"/>
          </p:cNvSpPr>
          <p:nvPr>
            <p:ph type="sldNum" sz="quarter" idx="12"/>
          </p:nvPr>
        </p:nvSpPr>
        <p:spPr/>
        <p:txBody>
          <a:bodyPr/>
          <a:lstStyle>
            <a:lvl1pPr>
              <a:defRPr/>
            </a:lvl1pPr>
          </a:lstStyle>
          <a:p>
            <a:fld id="{777D303D-78AF-4D7A-82C2-7DA0893AF860}" type="slidenum">
              <a:rPr lang="en-US" smtClean="0"/>
              <a:t>‹#›</a:t>
            </a:fld>
            <a:endParaRPr lang="en-US"/>
          </a:p>
        </p:txBody>
      </p:sp>
    </p:spTree>
    <p:extLst>
      <p:ext uri="{BB962C8B-B14F-4D97-AF65-F5344CB8AC3E}">
        <p14:creationId xmlns:p14="http://schemas.microsoft.com/office/powerpoint/2010/main" val="282990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1D264111-1935-450A-A792-1B9F7302F84D}"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777D303D-78AF-4D7A-82C2-7DA0893AF860}" type="slidenum">
              <a:rPr lang="en-US" smtClean="0"/>
              <a:t>‹#›</a:t>
            </a:fld>
            <a:endParaRPr lang="en-US"/>
          </a:p>
        </p:txBody>
      </p:sp>
    </p:spTree>
    <p:extLst>
      <p:ext uri="{BB962C8B-B14F-4D97-AF65-F5344CB8AC3E}">
        <p14:creationId xmlns:p14="http://schemas.microsoft.com/office/powerpoint/2010/main" val="205218423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89F1C100-C884-4710-A0C4-B498CD147FE5}" type="datetime1">
              <a:rPr lang="en-US" smtClean="0"/>
              <a:t>2/23/2018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fld id="{777D303D-78AF-4D7A-82C2-7DA0893AF860}" type="slidenum">
              <a:rPr lang="en-US" smtClean="0"/>
              <a:t>‹#›</a:t>
            </a:fld>
            <a:endParaRPr lang="en-US"/>
          </a:p>
        </p:txBody>
      </p:sp>
    </p:spTree>
    <p:extLst>
      <p:ext uri="{BB962C8B-B14F-4D97-AF65-F5344CB8AC3E}">
        <p14:creationId xmlns:p14="http://schemas.microsoft.com/office/powerpoint/2010/main" val="37046234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fld id="{9E60CEEF-DED0-45A2-9F05-45D6CC2E0B47}" type="datetime1">
              <a:rPr lang="en-US" smtClean="0"/>
              <a:t>2/23/2018</a:t>
            </a:fld>
            <a:endParaRPr lang="en-US"/>
          </a:p>
        </p:txBody>
      </p:sp>
      <p:sp>
        <p:nvSpPr>
          <p:cNvPr id="22" name="Footer Placeholder 21"/>
          <p:cNvSpPr>
            <a:spLocks noGrp="1"/>
          </p:cNvSpPr>
          <p:nvPr>
            <p:ph type="ftr" sz="quarter" idx="3"/>
          </p:nvPr>
        </p:nvSpPr>
        <p:spPr>
          <a:xfrm>
            <a:off x="2286000" y="6400800"/>
            <a:ext cx="4445000" cy="762000"/>
          </a:xfrm>
          <a:prstGeom prst="rect">
            <a:avLst/>
          </a:prstGeom>
        </p:spPr>
        <p:txBody>
          <a:bodyPr vert="horz" anchor="b"/>
          <a:lstStyle>
            <a:lvl1pPr algn="r" eaLnBrk="1" fontAlgn="auto" latinLnBrk="0" hangingPunct="1">
              <a:spcBef>
                <a:spcPts val="0"/>
              </a:spcBef>
              <a:spcAft>
                <a:spcPts val="0"/>
              </a:spcAft>
              <a:defRPr kumimoji="0" sz="1600" b="1">
                <a:solidFill>
                  <a:srgbClr val="FF0000"/>
                </a:solidFill>
                <a:latin typeface="+mn-lt"/>
                <a:cs typeface="+mn-cs"/>
              </a:defRPr>
            </a:lvl1pPr>
            <a:extLst/>
          </a:lstStyle>
          <a:p>
            <a:r>
              <a:rPr lang="en-US" smtClean="0"/>
              <a:t>Report Errors to Management</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fld id="{777D303D-78AF-4D7A-82C2-7DA0893AF860}" type="slidenum">
              <a:rPr lang="en-US" smtClean="0"/>
              <a:t>‹#›</a:t>
            </a:fld>
            <a:endParaRPr lang="en-US"/>
          </a:p>
        </p:txBody>
      </p:sp>
      <p:pic>
        <p:nvPicPr>
          <p:cNvPr id="16" name="Picture 15"/>
          <p:cNvPicPr/>
          <p:nvPr/>
        </p:nvPicPr>
        <p:blipFill>
          <a:blip r:embed="rId14">
            <a:extLst>
              <a:ext uri="{28A0092B-C50C-407E-A947-70E740481C1C}">
                <a14:useLocalDpi xmlns:a14="http://schemas.microsoft.com/office/drawing/2010/main" val="0"/>
              </a:ext>
            </a:extLst>
          </a:blip>
          <a:srcRect/>
          <a:stretch>
            <a:fillRect/>
          </a:stretch>
        </p:blipFill>
        <p:spPr bwMode="auto">
          <a:xfrm>
            <a:off x="8258175" y="0"/>
            <a:ext cx="885825" cy="520700"/>
          </a:xfrm>
          <a:prstGeom prst="rect">
            <a:avLst/>
          </a:prstGeom>
          <a:noFill/>
        </p:spPr>
      </p:pic>
    </p:spTree>
    <p:extLst>
      <p:ext uri="{BB962C8B-B14F-4D97-AF65-F5344CB8AC3E}">
        <p14:creationId xmlns:p14="http://schemas.microsoft.com/office/powerpoint/2010/main" val="194199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establish minimum safety requirements when performing a first break</a:t>
            </a:r>
          </a:p>
          <a:p>
            <a:r>
              <a:rPr lang="en-US" dirty="0" smtClean="0"/>
              <a:t>“First Break” – Refers to the initial opening of piping/equipment that previously contained hazardous materials. i.e. piping in rack for </a:t>
            </a:r>
            <a:r>
              <a:rPr lang="en-US" dirty="0" err="1" smtClean="0"/>
              <a:t>NaOH</a:t>
            </a:r>
            <a:endParaRPr lang="en-US" dirty="0" smtClean="0"/>
          </a:p>
          <a:p>
            <a:pPr lvl="1"/>
            <a:r>
              <a:rPr lang="en-US" dirty="0" smtClean="0"/>
              <a:t>Does not apply to connections design to be readily opened. i.e. sampling points.</a:t>
            </a:r>
            <a:endParaRPr lang="en-US" dirty="0"/>
          </a:p>
        </p:txBody>
      </p:sp>
      <p:sp>
        <p:nvSpPr>
          <p:cNvPr id="2" name="Title 1"/>
          <p:cNvSpPr>
            <a:spLocks noGrp="1"/>
          </p:cNvSpPr>
          <p:nvPr>
            <p:ph type="title"/>
          </p:nvPr>
        </p:nvSpPr>
        <p:spPr/>
        <p:txBody>
          <a:bodyPr/>
          <a:lstStyle/>
          <a:p>
            <a:pPr algn="ctr"/>
            <a:r>
              <a:rPr lang="en-US" dirty="0" smtClean="0"/>
              <a:t>First Break</a:t>
            </a:r>
            <a:endParaRPr lang="en-US" dirty="0"/>
          </a:p>
        </p:txBody>
      </p:sp>
      <p:sp>
        <p:nvSpPr>
          <p:cNvPr id="4" name="Footer Placeholder 3"/>
          <p:cNvSpPr>
            <a:spLocks noGrp="1"/>
          </p:cNvSpPr>
          <p:nvPr>
            <p:ph type="ftr" sz="quarter" idx="11"/>
          </p:nvPr>
        </p:nvSpPr>
        <p:spPr>
          <a:xfrm>
            <a:off x="2286000" y="6082862"/>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88138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sz="2400" dirty="0"/>
          </a:p>
          <a:p>
            <a:r>
              <a:rPr lang="en-US" sz="2400" dirty="0"/>
              <a:t>THE CLOSING OF ISOLATION VALVES ON ANY LINE CONTAINING A HAZARDOUS SUBSTANCE IS NOT ACCEPTABLE AS A SUBSTITUTE FOR BLANKING OR BLINDING.</a:t>
            </a:r>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209800" y="6082862"/>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828752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Lines which have been blanked or blinded shall be clearly marked with a tag to indicate that a blind or blank has been installed.  A record of the blinding must be entered in the Blind Placement Log Book by the operator in charge when the blinding procedure occurred.</a:t>
            </a:r>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362200" y="6098628"/>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158314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762000"/>
            <a:ext cx="8229600" cy="411162"/>
          </a:xfrm>
        </p:spPr>
        <p:txBody>
          <a:bodyPr>
            <a:noAutofit/>
          </a:bodyPr>
          <a:lstStyle/>
          <a:p>
            <a:pPr algn="ctr" eaLnBrk="1" hangingPunct="1">
              <a:defRPr/>
            </a:pPr>
            <a:r>
              <a:rPr lang="en-US" dirty="0" smtClean="0">
                <a:cs typeface="Arial" pitchFamily="34" charset="0"/>
              </a:rPr>
              <a:t> Blind Placement</a:t>
            </a:r>
            <a:endParaRPr lang="en-US" b="0" dirty="0">
              <a:cs typeface="Arial" pitchFamily="34" charset="0"/>
            </a:endParaRPr>
          </a:p>
        </p:txBody>
      </p:sp>
      <p:sp>
        <p:nvSpPr>
          <p:cNvPr id="7" name="Rectangle 6"/>
          <p:cNvSpPr txBox="1">
            <a:spLocks noChangeArrowheads="1"/>
          </p:cNvSpPr>
          <p:nvPr/>
        </p:nvSpPr>
        <p:spPr bwMode="auto">
          <a:xfrm>
            <a:off x="533400" y="1600200"/>
            <a:ext cx="8077200" cy="4419600"/>
          </a:xfrm>
          <a:prstGeom prst="rect">
            <a:avLst/>
          </a:prstGeom>
          <a:noFill/>
          <a:ln w="9525">
            <a:noFill/>
            <a:miter lim="800000"/>
            <a:headEnd/>
            <a:tailEnd/>
          </a:ln>
        </p:spPr>
        <p:txBody>
          <a:bodyPr>
            <a:normAutofit/>
          </a:bodyPr>
          <a:lstStyle/>
          <a:p>
            <a:endParaRPr lang="en-US" sz="28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925" y="1509713"/>
            <a:ext cx="7296150" cy="3838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a:xfrm>
            <a:off x="2349500" y="60198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76853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dirty="0" smtClean="0"/>
              <a:t>Spectacle Blind with blind side installed</a:t>
            </a:r>
            <a:endParaRPr lang="en-US" dirty="0"/>
          </a:p>
        </p:txBody>
      </p:sp>
      <p:sp>
        <p:nvSpPr>
          <p:cNvPr id="3" name="Title 2"/>
          <p:cNvSpPr>
            <a:spLocks noGrp="1"/>
          </p:cNvSpPr>
          <p:nvPr>
            <p:ph type="title"/>
          </p:nvPr>
        </p:nvSpPr>
        <p:spPr/>
        <p:txBody>
          <a:bodyPr/>
          <a:lstStyle/>
          <a:p>
            <a:r>
              <a:rPr lang="en-US" smtClean="0"/>
              <a:t> Blind Placement</a:t>
            </a:r>
            <a:endParaRPr lang="en-US" dirty="0"/>
          </a:p>
        </p:txBody>
      </p:sp>
      <p:pic>
        <p:nvPicPr>
          <p:cNvPr id="3074" name="Picture 2" descr="http://www.piping-designer.com/wiki/images/thumb/f/f7/DSC05310.JPG/200px-DSC053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057400"/>
            <a:ext cx="5257800" cy="3943349"/>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a:xfrm>
            <a:off x="2286000" y="6000749"/>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415403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Blind Flange installed</a:t>
            </a:r>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362200"/>
            <a:ext cx="3362325" cy="336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a:xfrm>
            <a:off x="2278062" y="6080234"/>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34334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r>
              <a:rPr lang="en-US" dirty="0" smtClean="0"/>
              <a:t>Slip Blind installed</a:t>
            </a:r>
            <a:endParaRPr lang="en-US" dirty="0"/>
          </a:p>
        </p:txBody>
      </p:sp>
      <p:sp>
        <p:nvSpPr>
          <p:cNvPr id="3" name="Title 2"/>
          <p:cNvSpPr>
            <a:spLocks noGrp="1"/>
          </p:cNvSpPr>
          <p:nvPr>
            <p:ph type="title"/>
          </p:nvPr>
        </p:nvSpPr>
        <p:spPr/>
        <p:txBody>
          <a:bodyPr/>
          <a:lstStyle/>
          <a:p>
            <a:pPr algn="ctr"/>
            <a:r>
              <a:rPr lang="en-US" dirty="0" smtClean="0"/>
              <a:t> Blind Placement</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2362200"/>
            <a:ext cx="4557712" cy="3408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a:xfrm>
            <a:off x="2286000" y="59436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952168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Blanks or blinds shall be thick enough to hold the pressure of the line, proper material and installed in a manner to provide adequate safety for the particular conditions of </a:t>
            </a:r>
            <a:r>
              <a:rPr lang="en-US" sz="2400" dirty="0" smtClean="0"/>
              <a:t>anticipated maximum </a:t>
            </a:r>
            <a:r>
              <a:rPr lang="en-US" sz="2400" dirty="0"/>
              <a:t>pressure, </a:t>
            </a:r>
            <a:r>
              <a:rPr lang="en-US" sz="2400" dirty="0" smtClean="0"/>
              <a:t>temperature, </a:t>
            </a:r>
            <a:r>
              <a:rPr lang="en-US" sz="2400" dirty="0"/>
              <a:t>and </a:t>
            </a:r>
            <a:r>
              <a:rPr lang="en-US" sz="2400" dirty="0" smtClean="0"/>
              <a:t>work to be completed.</a:t>
            </a:r>
            <a:endParaRPr lang="en-US" sz="2400" dirty="0"/>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286000" y="5943600"/>
            <a:ext cx="4445000" cy="762000"/>
          </a:xfrm>
        </p:spPr>
        <p:txBody>
          <a:bodyPr/>
          <a:lstStyle/>
          <a:p>
            <a:r>
              <a:rPr lang="en-US" smtClean="0">
                <a:solidFill>
                  <a:srgbClr val="FF0000"/>
                </a:solidFill>
              </a:rPr>
              <a:t>Report Errors to Management</a:t>
            </a:r>
            <a:endParaRPr lang="en-US">
              <a:solidFill>
                <a:srgbClr val="FF0000"/>
              </a:solidFill>
            </a:endParaRPr>
          </a:p>
        </p:txBody>
      </p:sp>
    </p:spTree>
    <p:extLst>
      <p:ext uri="{BB962C8B-B14F-4D97-AF65-F5344CB8AC3E}">
        <p14:creationId xmlns:p14="http://schemas.microsoft.com/office/powerpoint/2010/main" val="2184366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Where it is impractical to blank or blind piping containing hazardous substances, written work procedures must be developed and approved by the Facility Manager and the Safety Committee to ensure at least equal protection to all personnel exposed to the potential hazard.</a:t>
            </a:r>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286000" y="6111766"/>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212492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2"/>
          </a:xfrm>
        </p:spPr>
        <p:txBody>
          <a:bodyPr/>
          <a:lstStyle/>
          <a:p>
            <a:r>
              <a:rPr lang="en-US" dirty="0"/>
              <a:t>On welded joint piping, valves will be acceptable to blanking or blinding providing that:</a:t>
            </a:r>
          </a:p>
          <a:p>
            <a:pPr lvl="1"/>
            <a:r>
              <a:rPr lang="en-US" dirty="0" smtClean="0"/>
              <a:t>Block </a:t>
            </a:r>
            <a:r>
              <a:rPr lang="en-US" dirty="0"/>
              <a:t>valves in the flow line are LOCKED out in </a:t>
            </a:r>
            <a:r>
              <a:rPr lang="en-US" dirty="0" smtClean="0"/>
              <a:t>a </a:t>
            </a:r>
            <a:r>
              <a:rPr lang="en-US" dirty="0"/>
              <a:t>CLOSED position.</a:t>
            </a:r>
          </a:p>
          <a:p>
            <a:pPr lvl="1"/>
            <a:r>
              <a:rPr lang="en-US" dirty="0" smtClean="0"/>
              <a:t>A </a:t>
            </a:r>
            <a:r>
              <a:rPr lang="en-US" dirty="0"/>
              <a:t>bleed-off valve and line is located between </a:t>
            </a:r>
            <a:r>
              <a:rPr lang="en-US" dirty="0" smtClean="0"/>
              <a:t>the </a:t>
            </a:r>
            <a:r>
              <a:rPr lang="en-US" dirty="0"/>
              <a:t>closed block valve and the confined space.</a:t>
            </a:r>
          </a:p>
          <a:p>
            <a:pPr lvl="1"/>
            <a:r>
              <a:rPr lang="en-US" dirty="0" smtClean="0"/>
              <a:t>This </a:t>
            </a:r>
            <a:r>
              <a:rPr lang="en-US" dirty="0"/>
              <a:t>bleed-off valve is LOCKED in the </a:t>
            </a:r>
            <a:r>
              <a:rPr lang="en-US" dirty="0" smtClean="0"/>
              <a:t>OPEN position</a:t>
            </a:r>
            <a:r>
              <a:rPr lang="en-US" dirty="0"/>
              <a:t>.</a:t>
            </a:r>
          </a:p>
          <a:p>
            <a:pPr lvl="1"/>
            <a:r>
              <a:rPr lang="en-US" dirty="0" smtClean="0"/>
              <a:t>A </a:t>
            </a:r>
            <a:r>
              <a:rPr lang="en-US" dirty="0"/>
              <a:t>worker is stationed at the bleed-off location </a:t>
            </a:r>
            <a:r>
              <a:rPr lang="en-US" dirty="0" smtClean="0"/>
              <a:t>to </a:t>
            </a:r>
            <a:r>
              <a:rPr lang="en-US" dirty="0"/>
              <a:t>monitor and to warn others if an emergency </a:t>
            </a:r>
            <a:r>
              <a:rPr lang="en-US" dirty="0" smtClean="0"/>
              <a:t>occurs.</a:t>
            </a:r>
          </a:p>
          <a:p>
            <a:pPr lvl="1"/>
            <a:r>
              <a:rPr lang="en-US" dirty="0" smtClean="0"/>
              <a:t>There </a:t>
            </a:r>
            <a:r>
              <a:rPr lang="en-US" dirty="0"/>
              <a:t>is NO other way to blind the line.</a:t>
            </a:r>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286000" y="6127531"/>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735198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Welded joint blinding</a:t>
            </a:r>
            <a:endParaRPr lang="en-US" dirty="0"/>
          </a:p>
        </p:txBody>
      </p:sp>
      <p:sp>
        <p:nvSpPr>
          <p:cNvPr id="3" name="Title 2"/>
          <p:cNvSpPr>
            <a:spLocks noGrp="1"/>
          </p:cNvSpPr>
          <p:nvPr>
            <p:ph type="title"/>
          </p:nvPr>
        </p:nvSpPr>
        <p:spPr/>
        <p:txBody>
          <a:bodyPr/>
          <a:lstStyle/>
          <a:p>
            <a:pPr algn="ctr"/>
            <a:r>
              <a:rPr lang="en-US" dirty="0" smtClean="0"/>
              <a:t> Blind Placement</a:t>
            </a:r>
            <a:endParaRPr lang="en-US" dirty="0"/>
          </a:p>
        </p:txBody>
      </p:sp>
      <p:sp>
        <p:nvSpPr>
          <p:cNvPr id="7" name="Rectangle 6"/>
          <p:cNvSpPr txBox="1">
            <a:spLocks noChangeArrowheads="1"/>
          </p:cNvSpPr>
          <p:nvPr/>
        </p:nvSpPr>
        <p:spPr bwMode="auto">
          <a:xfrm>
            <a:off x="4495800" y="3664478"/>
            <a:ext cx="8077200" cy="3733800"/>
          </a:xfrm>
          <a:prstGeom prst="rect">
            <a:avLst/>
          </a:prstGeom>
          <a:noFill/>
          <a:ln w="9525">
            <a:noFill/>
            <a:miter lim="800000"/>
            <a:headEnd/>
            <a:tailEnd/>
          </a:ln>
        </p:spPr>
        <p:txBody>
          <a:bodyPr>
            <a:normAutofit/>
          </a:bodyPr>
          <a:lstStyle/>
          <a:p>
            <a:endParaRPr lang="en-US" sz="2800" dirty="0"/>
          </a:p>
        </p:txBody>
      </p:sp>
      <p:sp>
        <p:nvSpPr>
          <p:cNvPr id="6" name="TextBox 5"/>
          <p:cNvSpPr txBox="1"/>
          <p:nvPr/>
        </p:nvSpPr>
        <p:spPr>
          <a:xfrm>
            <a:off x="6831904" y="3479812"/>
            <a:ext cx="2169091" cy="369332"/>
          </a:xfrm>
          <a:prstGeom prst="rect">
            <a:avLst/>
          </a:prstGeom>
          <a:noFill/>
        </p:spPr>
        <p:txBody>
          <a:bodyPr wrap="square" rtlCol="0">
            <a:spAutoFit/>
          </a:bodyPr>
          <a:lstStyle/>
          <a:p>
            <a:r>
              <a:rPr lang="en-US" dirty="0" smtClean="0"/>
              <a:t>  </a:t>
            </a: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5913" y="1903413"/>
            <a:ext cx="597217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a:xfrm>
            <a:off x="23495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68565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presentation covers pipes –lines- and equipment opening (LEO)</a:t>
            </a:r>
          </a:p>
          <a:p>
            <a:r>
              <a:rPr lang="en-US" sz="2400" dirty="0" smtClean="0"/>
              <a:t>Pipes and equipment may contain:</a:t>
            </a:r>
          </a:p>
          <a:p>
            <a:pPr lvl="1"/>
            <a:r>
              <a:rPr lang="en-US" dirty="0" smtClean="0"/>
              <a:t>Corrosives (bleach, caustic, acid)</a:t>
            </a:r>
          </a:p>
          <a:p>
            <a:pPr lvl="1"/>
            <a:r>
              <a:rPr lang="en-US" dirty="0" smtClean="0"/>
              <a:t>Toxic (chlorine gas)</a:t>
            </a:r>
          </a:p>
          <a:p>
            <a:pPr lvl="1"/>
            <a:r>
              <a:rPr lang="en-US" dirty="0" smtClean="0"/>
              <a:t>Flammable (propane)</a:t>
            </a:r>
          </a:p>
          <a:p>
            <a:pPr lvl="1"/>
            <a:r>
              <a:rPr lang="en-US" dirty="0" smtClean="0"/>
              <a:t>Cold Fluid(Liquid N2)</a:t>
            </a:r>
          </a:p>
          <a:p>
            <a:pPr lvl="1"/>
            <a:r>
              <a:rPr lang="en-US" dirty="0" smtClean="0"/>
              <a:t>High Pressure(Compressed Air)</a:t>
            </a:r>
          </a:p>
          <a:p>
            <a:pPr lvl="1"/>
            <a:r>
              <a:rPr lang="en-US" dirty="0" smtClean="0"/>
              <a:t>Inert Gases(nitrogen)</a:t>
            </a:r>
            <a:endParaRPr lang="en-US" dirty="0"/>
          </a:p>
        </p:txBody>
      </p:sp>
      <p:sp>
        <p:nvSpPr>
          <p:cNvPr id="2" name="Title 1"/>
          <p:cNvSpPr>
            <a:spLocks noGrp="1"/>
          </p:cNvSpPr>
          <p:nvPr>
            <p:ph type="title"/>
          </p:nvPr>
        </p:nvSpPr>
        <p:spPr/>
        <p:txBody>
          <a:bodyPr/>
          <a:lstStyle/>
          <a:p>
            <a:pPr algn="ctr"/>
            <a:r>
              <a:rPr lang="en-US" dirty="0"/>
              <a:t>First Break</a:t>
            </a:r>
          </a:p>
        </p:txBody>
      </p:sp>
      <p:sp>
        <p:nvSpPr>
          <p:cNvPr id="4" name="Footer Placeholder 3"/>
          <p:cNvSpPr>
            <a:spLocks noGrp="1"/>
          </p:cNvSpPr>
          <p:nvPr>
            <p:ph type="ftr" sz="quarter" idx="11"/>
          </p:nvPr>
        </p:nvSpPr>
        <p:spPr>
          <a:xfrm>
            <a:off x="2362200" y="6082862"/>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526626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Responsibilities</a:t>
            </a:r>
          </a:p>
          <a:p>
            <a:pPr lvl="1"/>
            <a:r>
              <a:rPr lang="en-US" i="1" dirty="0"/>
              <a:t>Person in Charge, Lead Operators and Consultants</a:t>
            </a:r>
          </a:p>
          <a:p>
            <a:pPr lvl="2"/>
            <a:r>
              <a:rPr lang="en-US" dirty="0" smtClean="0"/>
              <a:t>Must </a:t>
            </a:r>
            <a:r>
              <a:rPr lang="en-US" dirty="0"/>
              <a:t>evaluate the process to be isolated with all affected personnel to ensure that </a:t>
            </a:r>
            <a:r>
              <a:rPr lang="en-US" dirty="0" smtClean="0"/>
              <a:t>all process </a:t>
            </a:r>
            <a:r>
              <a:rPr lang="en-US" dirty="0"/>
              <a:t>systems and piping are properly isolated and identified.</a:t>
            </a:r>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526124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permit is required when opening any pipe</a:t>
            </a:r>
          </a:p>
          <a:p>
            <a:endParaRPr lang="en-US" dirty="0" smtClean="0"/>
          </a:p>
          <a:p>
            <a:r>
              <a:rPr lang="en-US" dirty="0" smtClean="0"/>
              <a:t>Different responsibilities fall on the </a:t>
            </a:r>
            <a:r>
              <a:rPr lang="en-US" u="sng" dirty="0" smtClean="0"/>
              <a:t>Permit Issuer</a:t>
            </a:r>
            <a:r>
              <a:rPr lang="en-US" dirty="0" smtClean="0"/>
              <a:t> and the </a:t>
            </a:r>
            <a:r>
              <a:rPr lang="en-US" u="sng" dirty="0" smtClean="0"/>
              <a:t>Person Conducting Work</a:t>
            </a:r>
          </a:p>
          <a:p>
            <a:pPr marL="457200" lvl="1" indent="0">
              <a:buNone/>
            </a:pPr>
            <a:endParaRPr lang="en-US" u="sng" dirty="0"/>
          </a:p>
          <a:p>
            <a:pPr marL="457200" lvl="1" indent="0">
              <a:buNone/>
            </a:pPr>
            <a:r>
              <a:rPr lang="en-US" u="sng" dirty="0" smtClean="0"/>
              <a:t>Permit Issuer</a:t>
            </a:r>
            <a:r>
              <a:rPr lang="en-US" dirty="0" smtClean="0"/>
              <a:t>: Facility manager or designee</a:t>
            </a:r>
          </a:p>
          <a:p>
            <a:pPr lvl="1"/>
            <a:r>
              <a:rPr lang="en-US" dirty="0"/>
              <a:t>	</a:t>
            </a:r>
            <a:r>
              <a:rPr lang="en-US" dirty="0" smtClean="0"/>
              <a:t>Assist with line identification, shutdown, isolation, purging etc.</a:t>
            </a:r>
          </a:p>
          <a:p>
            <a:pPr lvl="1"/>
            <a:r>
              <a:rPr lang="en-US" dirty="0" smtClean="0"/>
              <a:t>Completes LEO permit</a:t>
            </a:r>
          </a:p>
          <a:p>
            <a:pPr lvl="1"/>
            <a:r>
              <a:rPr lang="en-US" dirty="0" smtClean="0"/>
              <a:t>Finishes paperwork after work completed </a:t>
            </a:r>
            <a:endParaRPr lang="en-US" dirty="0"/>
          </a:p>
        </p:txBody>
      </p:sp>
      <p:sp>
        <p:nvSpPr>
          <p:cNvPr id="2" name="Title 1"/>
          <p:cNvSpPr>
            <a:spLocks noGrp="1"/>
          </p:cNvSpPr>
          <p:nvPr>
            <p:ph type="title"/>
          </p:nvPr>
        </p:nvSpPr>
        <p:spPr/>
        <p:txBody>
          <a:bodyPr/>
          <a:lstStyle/>
          <a:p>
            <a:pPr algn="ctr"/>
            <a:r>
              <a:rPr lang="en-US" dirty="0"/>
              <a:t>First Break</a:t>
            </a:r>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806536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smtClean="0"/>
              <a:t>Person Conducting Work:</a:t>
            </a:r>
            <a:r>
              <a:rPr lang="en-US" dirty="0" smtClean="0"/>
              <a:t> Responsible for</a:t>
            </a:r>
          </a:p>
          <a:p>
            <a:pPr lvl="1"/>
            <a:r>
              <a:rPr lang="en-US" dirty="0" smtClean="0"/>
              <a:t>Identifying the correct line</a:t>
            </a:r>
          </a:p>
          <a:p>
            <a:pPr lvl="1"/>
            <a:r>
              <a:rPr lang="en-US" dirty="0" smtClean="0"/>
              <a:t>Obtaining/signing LEO before starting work</a:t>
            </a:r>
          </a:p>
          <a:p>
            <a:pPr lvl="1"/>
            <a:r>
              <a:rPr lang="en-US" dirty="0" smtClean="0"/>
              <a:t>Obtaining proper PPE</a:t>
            </a:r>
          </a:p>
          <a:p>
            <a:pPr lvl="1"/>
            <a:r>
              <a:rPr lang="en-US" dirty="0" smtClean="0"/>
              <a:t>Verify line is drained before working</a:t>
            </a:r>
          </a:p>
          <a:p>
            <a:pPr lvl="1"/>
            <a:r>
              <a:rPr lang="en-US" dirty="0" smtClean="0"/>
              <a:t>Comply with LEO requirements</a:t>
            </a:r>
          </a:p>
          <a:p>
            <a:pPr lvl="1"/>
            <a:r>
              <a:rPr lang="en-US" dirty="0" smtClean="0"/>
              <a:t>Finishes paperwork after work completed</a:t>
            </a:r>
            <a:endParaRPr lang="en-US" dirty="0"/>
          </a:p>
        </p:txBody>
      </p:sp>
      <p:sp>
        <p:nvSpPr>
          <p:cNvPr id="2" name="Title 1"/>
          <p:cNvSpPr>
            <a:spLocks noGrp="1"/>
          </p:cNvSpPr>
          <p:nvPr>
            <p:ph type="title"/>
          </p:nvPr>
        </p:nvSpPr>
        <p:spPr/>
        <p:txBody>
          <a:bodyPr>
            <a:normAutofit/>
          </a:bodyPr>
          <a:lstStyle/>
          <a:p>
            <a:pPr algn="ctr"/>
            <a:r>
              <a:rPr lang="en-US" dirty="0"/>
              <a:t>First Break</a:t>
            </a:r>
          </a:p>
        </p:txBody>
      </p:sp>
      <p:sp>
        <p:nvSpPr>
          <p:cNvPr id="4" name="Footer Placeholder 3"/>
          <p:cNvSpPr>
            <a:spLocks noGrp="1"/>
          </p:cNvSpPr>
          <p:nvPr>
            <p:ph type="ftr" sz="quarter" idx="11"/>
          </p:nvPr>
        </p:nvSpPr>
        <p:spPr>
          <a:xfrm>
            <a:off x="2286000" y="6096000"/>
            <a:ext cx="4445000" cy="762000"/>
          </a:xfrm>
        </p:spPr>
        <p:txBody>
          <a:bodyPr/>
          <a:lstStyle/>
          <a:p>
            <a:r>
              <a:rPr lang="en-US" smtClean="0">
                <a:solidFill>
                  <a:srgbClr val="FF0000"/>
                </a:solidFill>
              </a:rPr>
              <a:t>Report Errors to Management</a:t>
            </a:r>
            <a:endParaRPr lang="en-US">
              <a:solidFill>
                <a:srgbClr val="FF0000"/>
              </a:solidFill>
            </a:endParaRPr>
          </a:p>
        </p:txBody>
      </p:sp>
    </p:spTree>
    <p:extLst>
      <p:ext uri="{BB962C8B-B14F-4D97-AF65-F5344CB8AC3E}">
        <p14:creationId xmlns:p14="http://schemas.microsoft.com/office/powerpoint/2010/main" val="29103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First Break</a:t>
            </a:r>
          </a:p>
        </p:txBody>
      </p:sp>
      <p:sp>
        <p:nvSpPr>
          <p:cNvPr id="4" name="TextBox 3"/>
          <p:cNvSpPr txBox="1"/>
          <p:nvPr/>
        </p:nvSpPr>
        <p:spPr>
          <a:xfrm>
            <a:off x="381000" y="1295400"/>
            <a:ext cx="1905000" cy="646331"/>
          </a:xfrm>
          <a:prstGeom prst="rect">
            <a:avLst/>
          </a:prstGeom>
          <a:noFill/>
          <a:ln>
            <a:solidFill>
              <a:schemeClr val="tx1"/>
            </a:solidFill>
          </a:ln>
        </p:spPr>
        <p:txBody>
          <a:bodyPr wrap="square" rtlCol="0">
            <a:spAutoFit/>
          </a:bodyPr>
          <a:lstStyle/>
          <a:p>
            <a:r>
              <a:rPr lang="en-US" dirty="0" smtClean="0"/>
              <a:t>Worker Reports to equipment owner</a:t>
            </a:r>
            <a:endParaRPr lang="en-US" dirty="0"/>
          </a:p>
        </p:txBody>
      </p:sp>
      <p:sp>
        <p:nvSpPr>
          <p:cNvPr id="5" name="TextBox 4"/>
          <p:cNvSpPr txBox="1"/>
          <p:nvPr/>
        </p:nvSpPr>
        <p:spPr>
          <a:xfrm>
            <a:off x="3127664" y="1371600"/>
            <a:ext cx="1444336" cy="369332"/>
          </a:xfrm>
          <a:prstGeom prst="rect">
            <a:avLst/>
          </a:prstGeom>
          <a:noFill/>
          <a:ln>
            <a:solidFill>
              <a:schemeClr val="tx1"/>
            </a:solidFill>
          </a:ln>
        </p:spPr>
        <p:txBody>
          <a:bodyPr wrap="square" rtlCol="0">
            <a:spAutoFit/>
          </a:bodyPr>
          <a:lstStyle/>
          <a:p>
            <a:r>
              <a:rPr lang="en-US" dirty="0" smtClean="0"/>
              <a:t>Explain Work</a:t>
            </a:r>
            <a:endParaRPr lang="en-US" dirty="0"/>
          </a:p>
        </p:txBody>
      </p:sp>
      <p:sp>
        <p:nvSpPr>
          <p:cNvPr id="6" name="TextBox 5"/>
          <p:cNvSpPr txBox="1"/>
          <p:nvPr/>
        </p:nvSpPr>
        <p:spPr>
          <a:xfrm>
            <a:off x="5486400" y="1433899"/>
            <a:ext cx="1444336" cy="369332"/>
          </a:xfrm>
          <a:prstGeom prst="rect">
            <a:avLst/>
          </a:prstGeom>
          <a:noFill/>
          <a:ln>
            <a:solidFill>
              <a:schemeClr val="tx1"/>
            </a:solidFill>
          </a:ln>
        </p:spPr>
        <p:txBody>
          <a:bodyPr wrap="square" rtlCol="0">
            <a:spAutoFit/>
          </a:bodyPr>
          <a:lstStyle/>
          <a:p>
            <a:r>
              <a:rPr lang="en-US" dirty="0" smtClean="0"/>
              <a:t>Obtains LEO</a:t>
            </a:r>
            <a:endParaRPr lang="en-US" dirty="0"/>
          </a:p>
        </p:txBody>
      </p:sp>
      <p:sp>
        <p:nvSpPr>
          <p:cNvPr id="7" name="TextBox 6"/>
          <p:cNvSpPr txBox="1"/>
          <p:nvPr/>
        </p:nvSpPr>
        <p:spPr>
          <a:xfrm>
            <a:off x="5791200" y="2438400"/>
            <a:ext cx="3164032" cy="923330"/>
          </a:xfrm>
          <a:prstGeom prst="rect">
            <a:avLst/>
          </a:prstGeom>
          <a:noFill/>
          <a:ln>
            <a:solidFill>
              <a:schemeClr val="tx1"/>
            </a:solidFill>
          </a:ln>
        </p:spPr>
        <p:txBody>
          <a:bodyPr wrap="square" rtlCol="0">
            <a:spAutoFit/>
          </a:bodyPr>
          <a:lstStyle/>
          <a:p>
            <a:r>
              <a:rPr lang="en-US" dirty="0" smtClean="0"/>
              <a:t>Proper PPE is obtained and safety showers/ fire extinguishers checked</a:t>
            </a:r>
          </a:p>
        </p:txBody>
      </p:sp>
      <p:sp>
        <p:nvSpPr>
          <p:cNvPr id="8" name="TextBox 7"/>
          <p:cNvSpPr txBox="1"/>
          <p:nvPr/>
        </p:nvSpPr>
        <p:spPr>
          <a:xfrm>
            <a:off x="990600" y="2576899"/>
            <a:ext cx="3164032" cy="646331"/>
          </a:xfrm>
          <a:prstGeom prst="rect">
            <a:avLst/>
          </a:prstGeom>
          <a:noFill/>
          <a:ln>
            <a:solidFill>
              <a:schemeClr val="tx1"/>
            </a:solidFill>
          </a:ln>
        </p:spPr>
        <p:txBody>
          <a:bodyPr wrap="square" rtlCol="0">
            <a:spAutoFit/>
          </a:bodyPr>
          <a:lstStyle/>
          <a:p>
            <a:pPr algn="ctr"/>
            <a:r>
              <a:rPr lang="en-US" dirty="0" smtClean="0"/>
              <a:t>Equipment owner shuts-down the system</a:t>
            </a:r>
          </a:p>
        </p:txBody>
      </p:sp>
      <p:sp>
        <p:nvSpPr>
          <p:cNvPr id="9" name="TextBox 8"/>
          <p:cNvSpPr txBox="1"/>
          <p:nvPr/>
        </p:nvSpPr>
        <p:spPr>
          <a:xfrm>
            <a:off x="228600" y="3810000"/>
            <a:ext cx="4509655" cy="923330"/>
          </a:xfrm>
          <a:prstGeom prst="rect">
            <a:avLst/>
          </a:prstGeom>
          <a:noFill/>
          <a:ln>
            <a:solidFill>
              <a:schemeClr val="tx1"/>
            </a:solidFill>
          </a:ln>
        </p:spPr>
        <p:txBody>
          <a:bodyPr wrap="square" rtlCol="0">
            <a:spAutoFit/>
          </a:bodyPr>
          <a:lstStyle/>
          <a:p>
            <a:pPr algn="ctr"/>
            <a:r>
              <a:rPr lang="en-US" dirty="0" smtClean="0"/>
              <a:t>The system is isolated: must meet lockout/tag-out requirements, may sometimes need blinding</a:t>
            </a:r>
          </a:p>
        </p:txBody>
      </p:sp>
      <p:sp>
        <p:nvSpPr>
          <p:cNvPr id="10" name="TextBox 9"/>
          <p:cNvSpPr txBox="1"/>
          <p:nvPr/>
        </p:nvSpPr>
        <p:spPr>
          <a:xfrm>
            <a:off x="5526232" y="4731021"/>
            <a:ext cx="3429000" cy="646331"/>
          </a:xfrm>
          <a:prstGeom prst="rect">
            <a:avLst/>
          </a:prstGeom>
          <a:noFill/>
          <a:ln>
            <a:solidFill>
              <a:schemeClr val="tx1"/>
            </a:solidFill>
          </a:ln>
        </p:spPr>
        <p:txBody>
          <a:bodyPr wrap="square" rtlCol="0">
            <a:spAutoFit/>
          </a:bodyPr>
          <a:lstStyle/>
          <a:p>
            <a:pPr algn="ctr"/>
            <a:r>
              <a:rPr lang="en-US" dirty="0" smtClean="0"/>
              <a:t>Pressure Release: Pressure is bled off in a safe manner</a:t>
            </a:r>
          </a:p>
        </p:txBody>
      </p:sp>
      <p:sp>
        <p:nvSpPr>
          <p:cNvPr id="11" name="TextBox 10"/>
          <p:cNvSpPr txBox="1"/>
          <p:nvPr/>
        </p:nvSpPr>
        <p:spPr>
          <a:xfrm>
            <a:off x="768927" y="5529942"/>
            <a:ext cx="3969328" cy="369332"/>
          </a:xfrm>
          <a:prstGeom prst="rect">
            <a:avLst/>
          </a:prstGeom>
          <a:noFill/>
          <a:ln>
            <a:solidFill>
              <a:schemeClr val="tx1"/>
            </a:solidFill>
          </a:ln>
        </p:spPr>
        <p:txBody>
          <a:bodyPr wrap="square" rtlCol="0">
            <a:spAutoFit/>
          </a:bodyPr>
          <a:lstStyle/>
          <a:p>
            <a:pPr algn="ctr"/>
            <a:r>
              <a:rPr lang="en-US" dirty="0" smtClean="0"/>
              <a:t>Line is drained/purged/cleaned</a:t>
            </a:r>
          </a:p>
        </p:txBody>
      </p:sp>
      <p:cxnSp>
        <p:nvCxnSpPr>
          <p:cNvPr id="13" name="Straight Arrow Connector 12"/>
          <p:cNvCxnSpPr>
            <a:endCxn id="5" idx="1"/>
          </p:cNvCxnSpPr>
          <p:nvPr/>
        </p:nvCxnSpPr>
        <p:spPr>
          <a:xfrm>
            <a:off x="2286000" y="1556266"/>
            <a:ext cx="841664"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1"/>
          </p:cNvCxnSpPr>
          <p:nvPr/>
        </p:nvCxnSpPr>
        <p:spPr>
          <a:xfrm>
            <a:off x="4572000" y="1565441"/>
            <a:ext cx="914400" cy="5312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7" idx="0"/>
          </p:cNvCxnSpPr>
          <p:nvPr/>
        </p:nvCxnSpPr>
        <p:spPr>
          <a:xfrm>
            <a:off x="6208568" y="1803231"/>
            <a:ext cx="1164648" cy="63516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8" idx="3"/>
          </p:cNvCxnSpPr>
          <p:nvPr/>
        </p:nvCxnSpPr>
        <p:spPr>
          <a:xfrm flipH="1">
            <a:off x="4154632" y="2887661"/>
            <a:ext cx="1665576" cy="124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2209800" y="3223230"/>
            <a:ext cx="563707" cy="5867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3"/>
          </p:cNvCxnSpPr>
          <p:nvPr/>
        </p:nvCxnSpPr>
        <p:spPr>
          <a:xfrm>
            <a:off x="4738255" y="4271665"/>
            <a:ext cx="2634961" cy="45935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1"/>
            <a:endCxn id="11" idx="3"/>
          </p:cNvCxnSpPr>
          <p:nvPr/>
        </p:nvCxnSpPr>
        <p:spPr>
          <a:xfrm flipH="1">
            <a:off x="4738255" y="5054187"/>
            <a:ext cx="787977" cy="66042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a:xfrm>
            <a:off x="2291131"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273628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Pick the safest location</a:t>
            </a:r>
          </a:p>
          <a:p>
            <a:r>
              <a:rPr lang="en-US" dirty="0" smtClean="0"/>
              <a:t>2) Approach anything as potentially dangerous</a:t>
            </a:r>
          </a:p>
          <a:p>
            <a:r>
              <a:rPr lang="en-US" dirty="0" smtClean="0"/>
              <a:t>3) Ensure line is isolated</a:t>
            </a:r>
          </a:p>
          <a:p>
            <a:r>
              <a:rPr lang="en-US" dirty="0"/>
              <a:t>4</a:t>
            </a:r>
            <a:r>
              <a:rPr lang="en-US" dirty="0" smtClean="0"/>
              <a:t>) Loosen farthest bolts first</a:t>
            </a:r>
          </a:p>
        </p:txBody>
      </p:sp>
      <p:sp>
        <p:nvSpPr>
          <p:cNvPr id="2" name="Title 1"/>
          <p:cNvSpPr>
            <a:spLocks noGrp="1"/>
          </p:cNvSpPr>
          <p:nvPr>
            <p:ph type="title"/>
          </p:nvPr>
        </p:nvSpPr>
        <p:spPr/>
        <p:txBody>
          <a:bodyPr/>
          <a:lstStyle/>
          <a:p>
            <a:pPr algn="ctr"/>
            <a:r>
              <a:rPr lang="en-US" dirty="0"/>
              <a:t>First Break</a:t>
            </a:r>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168125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Duration: Only lasts as long as the users work shift</a:t>
            </a:r>
          </a:p>
          <a:p>
            <a:r>
              <a:rPr lang="en-US" dirty="0" smtClean="0"/>
              <a:t>Retention: Must be kept for a year</a:t>
            </a:r>
            <a:endParaRPr lang="en-US" dirty="0"/>
          </a:p>
        </p:txBody>
      </p:sp>
      <p:sp>
        <p:nvSpPr>
          <p:cNvPr id="2" name="Title 1"/>
          <p:cNvSpPr>
            <a:spLocks noGrp="1"/>
          </p:cNvSpPr>
          <p:nvPr>
            <p:ph type="title"/>
          </p:nvPr>
        </p:nvSpPr>
        <p:spPr/>
        <p:txBody>
          <a:bodyPr/>
          <a:lstStyle/>
          <a:p>
            <a:pPr algn="ctr"/>
            <a:r>
              <a:rPr lang="en-US" dirty="0"/>
              <a:t>First Break</a:t>
            </a:r>
          </a:p>
        </p:txBody>
      </p:sp>
      <p:sp>
        <p:nvSpPr>
          <p:cNvPr id="4" name="Footer Placeholder 3"/>
          <p:cNvSpPr>
            <a:spLocks noGrp="1"/>
          </p:cNvSpPr>
          <p:nvPr>
            <p:ph type="ftr" sz="quarter" idx="11"/>
          </p:nvPr>
        </p:nvSpPr>
        <p:spPr>
          <a:xfrm>
            <a:off x="2362200" y="59436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738763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a:t>Purpose</a:t>
            </a:r>
          </a:p>
          <a:p>
            <a:pPr lvl="1"/>
            <a:r>
              <a:rPr lang="en-US" sz="2000" dirty="0"/>
              <a:t>To ensure that personnel, the environment, and equipment are protected from </a:t>
            </a:r>
            <a:r>
              <a:rPr lang="en-US" sz="2000" dirty="0" smtClean="0"/>
              <a:t>unintended releases </a:t>
            </a:r>
            <a:r>
              <a:rPr lang="en-US" sz="2000" dirty="0"/>
              <a:t>of potentially hazardous substances or energy while performing process </a:t>
            </a:r>
            <a:r>
              <a:rPr lang="en-US" sz="2000" dirty="0" smtClean="0"/>
              <a:t>equipment and </a:t>
            </a:r>
            <a:r>
              <a:rPr lang="en-US" sz="2000" dirty="0"/>
              <a:t>piping repair, service or maintenance activities.</a:t>
            </a:r>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286000" y="59436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457805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In general, pipes contain substances that could be hazards or </a:t>
            </a:r>
            <a:r>
              <a:rPr lang="en-US" sz="2400" dirty="0" smtClean="0"/>
              <a:t>at </a:t>
            </a:r>
            <a:r>
              <a:rPr lang="en-US" sz="2400" dirty="0"/>
              <a:t>high pressure, or hot, so careful attention should be given while trying to break any line or to enter into any confined space.</a:t>
            </a:r>
          </a:p>
          <a:p>
            <a:endParaRPr lang="en-US" sz="2400" dirty="0"/>
          </a:p>
          <a:p>
            <a:r>
              <a:rPr lang="en-US" sz="2400" dirty="0"/>
              <a:t>All pipes must be disconnected, blanked or blinded off before any Personnel enter the confined space.</a:t>
            </a:r>
          </a:p>
          <a:p>
            <a:endParaRPr lang="en-US" dirty="0"/>
          </a:p>
        </p:txBody>
      </p:sp>
      <p:sp>
        <p:nvSpPr>
          <p:cNvPr id="3" name="Title 2"/>
          <p:cNvSpPr>
            <a:spLocks noGrp="1"/>
          </p:cNvSpPr>
          <p:nvPr>
            <p:ph type="title"/>
          </p:nvPr>
        </p:nvSpPr>
        <p:spPr/>
        <p:txBody>
          <a:bodyPr/>
          <a:lstStyle/>
          <a:p>
            <a:pPr algn="ctr"/>
            <a:r>
              <a:rPr lang="en-US" dirty="0" smtClean="0"/>
              <a:t>Blind Placement</a:t>
            </a:r>
            <a:endParaRPr lang="en-US" dirty="0"/>
          </a:p>
        </p:txBody>
      </p:sp>
      <p:sp>
        <p:nvSpPr>
          <p:cNvPr id="4" name="Footer Placeholder 3"/>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158520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Template CSP Powerpoint</Template>
  <TotalTime>229</TotalTime>
  <Words>769</Words>
  <Application>Microsoft Office PowerPoint</Application>
  <PresentationFormat>On-screen Show (4:3)</PresentationFormat>
  <Paragraphs>109</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First Break</vt:lpstr>
      <vt:lpstr>First Break</vt:lpstr>
      <vt:lpstr>First Break</vt:lpstr>
      <vt:lpstr>First Break</vt:lpstr>
      <vt:lpstr>First Break</vt:lpstr>
      <vt:lpstr>First Break</vt:lpstr>
      <vt:lpstr>First Break</vt:lpstr>
      <vt:lpstr>Blind Placement</vt:lpstr>
      <vt:lpstr>Blind Placement</vt:lpstr>
      <vt:lpstr>Blind Placement</vt:lpstr>
      <vt:lpstr>Blind Placement</vt:lpstr>
      <vt:lpstr> Blind Placement</vt:lpstr>
      <vt:lpstr> Blind Placement</vt:lpstr>
      <vt:lpstr>Blind Placement</vt:lpstr>
      <vt:lpstr> Blind Placement</vt:lpstr>
      <vt:lpstr>Blind Placement</vt:lpstr>
      <vt:lpstr>Blind Placement</vt:lpstr>
      <vt:lpstr>Blind Placement</vt:lpstr>
      <vt:lpstr> Blind Placement</vt:lpstr>
      <vt:lpstr>Blind Placement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Break Procedure Safety and Environmental Manual</dc:title>
  <dc:creator>Control, CSP</dc:creator>
  <cp:lastModifiedBy>Marin, Gabriel</cp:lastModifiedBy>
  <cp:revision>27</cp:revision>
  <dcterms:created xsi:type="dcterms:W3CDTF">2013-09-09T22:32:37Z</dcterms:created>
  <dcterms:modified xsi:type="dcterms:W3CDTF">2018-02-23T19:42:52Z</dcterms:modified>
</cp:coreProperties>
</file>