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23"/>
  </p:notesMasterIdLst>
  <p:handoutMasterIdLst>
    <p:handoutMasterId r:id="rId24"/>
  </p:handout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1359A0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1359A0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1359A0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1359A0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1359A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1359A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1359A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1359A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1359A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65" autoAdjust="0"/>
    <p:restoredTop sz="94581" autoAdjust="0"/>
  </p:normalViewPr>
  <p:slideViewPr>
    <p:cSldViewPr>
      <p:cViewPr>
        <p:scale>
          <a:sx n="60" d="100"/>
          <a:sy n="60" d="100"/>
        </p:scale>
        <p:origin x="-1326" y="-23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Your name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74A67261-640F-459E-9330-EB120A957A43}" type="datetime1">
              <a:rPr lang="en-US"/>
              <a:pPr>
                <a:defRPr/>
              </a:pPr>
              <a:t>2/23/2018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Title goes here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0D67960-9D4A-4D2F-BD28-6C5C7E0DD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252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428301F9-AC33-400E-9893-A32B80EF3E77}" type="datetime1">
              <a:rPr lang="en-US"/>
              <a:pPr>
                <a:defRPr/>
              </a:pPr>
              <a:t>2/23/2018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69BB782-5C7E-45C6-B7A2-8C83614A2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26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3175" y="494665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21"/>
          <p:cNvSpPr txBox="1">
            <a:spLocks/>
          </p:cNvSpPr>
          <p:nvPr/>
        </p:nvSpPr>
        <p:spPr>
          <a:xfrm>
            <a:off x="2438400" y="6324600"/>
            <a:ext cx="4445000" cy="76200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FSTI Confidential – Internal Use Only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4445000" cy="762000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590643-F9FF-4D1A-AE99-6571F3AD0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44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8127C0-7446-4762-B489-C5F7A93C0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33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8800AC-B2FA-4FB5-B426-2D25AE49B1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65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A44B47-E874-4715-8D59-C81A8752F6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44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5EDD3F-A9AA-475C-B865-93FD2C09C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141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F05FD1-7EE9-45AC-B776-C55DEA8B4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451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D6788B-C211-4F1B-9E78-451F3400E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21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3B70A4-3BB4-440B-837E-57ABDAB1D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435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D7D7B1-C6B0-4192-BDCC-E236686AD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99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3CF8A3-AE78-48B5-8068-52B1C5D7D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043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1D56A8-E92A-4901-B179-1AB3797B2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89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286000" y="6400800"/>
            <a:ext cx="4445000" cy="762000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rgbClr val="FF000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0" smtClean="0">
                <a:solidFill>
                  <a:schemeClr val="tx1"/>
                </a:solidFill>
                <a:latin typeface="Lucida Sans Unicode" pitchFamily="34" charset="0"/>
              </a:defRPr>
            </a:lvl1pPr>
          </a:lstStyle>
          <a:p>
            <a:pPr>
              <a:defRPr/>
            </a:pPr>
            <a:fld id="{3A8BD04A-FC76-4326-91A2-42B97D072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7" name="Picture 15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8175" y="0"/>
            <a:ext cx="8858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CSP uses conventional electrical equipment in the majority of areas</a:t>
            </a:r>
          </a:p>
          <a:p>
            <a:r>
              <a:rPr lang="en-US" dirty="0" smtClean="0"/>
              <a:t>All installations follow the mandatory electrical codes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HCl</a:t>
            </a:r>
            <a:r>
              <a:rPr lang="en-US" dirty="0" smtClean="0"/>
              <a:t> unit end line conduits are considered hazardous and are protected with explosion proof junctions.</a:t>
            </a:r>
          </a:p>
          <a:p>
            <a:r>
              <a:rPr lang="en-US" dirty="0" smtClean="0"/>
              <a:t>CSP receives medium voltage at 13200 V AC from the utility company </a:t>
            </a:r>
          </a:p>
          <a:p>
            <a:endParaRPr lang="en-US" dirty="0" smtClean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09864" y="636053"/>
            <a:ext cx="8097252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lvl="0"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Electrical </a:t>
            </a:r>
            <a:r>
              <a:rPr lang="en-US" sz="41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Equipment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77724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Stay at least 10 feet (3 meters) away from overhead wires during cleanup and other activities. </a:t>
            </a:r>
          </a:p>
          <a:p>
            <a:pPr>
              <a:lnSpc>
                <a:spcPct val="150000"/>
              </a:lnSpc>
            </a:pPr>
            <a:r>
              <a:rPr lang="en-US" smtClean="0"/>
              <a:t>If working at heights or handling long objects, survey the area before starting work for the presence of overhead wires. </a:t>
            </a: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1a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5864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05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547375" y="1295400"/>
            <a:ext cx="8229600" cy="4525962"/>
          </a:xfrm>
        </p:spPr>
        <p:txBody>
          <a:bodyPr/>
          <a:lstStyle/>
          <a:p>
            <a:r>
              <a:rPr lang="en-US" dirty="0" smtClean="0"/>
              <a:t>If an overhead wire falls across your vehicle while you are driving, stay inside the vehicle and continue to drive away from the line. </a:t>
            </a:r>
          </a:p>
          <a:p>
            <a:r>
              <a:rPr lang="en-US" dirty="0" smtClean="0"/>
              <a:t>If the engine stalls, do not leave your vehicle. Warn people not to touch the vehicle or the wire. </a:t>
            </a:r>
          </a:p>
          <a:p>
            <a:r>
              <a:rPr lang="en-US" dirty="0" smtClean="0"/>
              <a:t>Call or ask someone to call the local electric utility company and emergency services. </a:t>
            </a: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1a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5864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09800" y="5974556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0000"/>
                </a:solidFill>
              </a:rPr>
              <a:t>Report Errors to Management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68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operate electrical equipment while you are standing in water. </a:t>
            </a:r>
          </a:p>
          <a:p>
            <a:r>
              <a:rPr lang="en-US" dirty="0" smtClean="0"/>
              <a:t>Never repair electrical cords or equipment unless qualified and authorized. </a:t>
            </a:r>
          </a:p>
          <a:p>
            <a:r>
              <a:rPr lang="en-US" dirty="0" smtClean="0"/>
              <a:t>Have a qualified electrician inspect electrical equipment that has gotten wet before energizing it. </a:t>
            </a: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1a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5864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791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working in damp locations, inspect electric cords and equipment to ensure that they are in good condition and free of defects, and use a ground-fault circuit interrupter (GFCI). </a:t>
            </a:r>
          </a:p>
          <a:p>
            <a:r>
              <a:rPr lang="en-US" dirty="0" smtClean="0"/>
              <a:t>Always use caution when working near electricity. </a:t>
            </a: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1a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09600" y="5864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5281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200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1818529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Exposed parts that are not locked/tagged are considered to be energized exposed parts</a:t>
            </a:r>
          </a:p>
          <a:p>
            <a:pPr eaLnBrk="1" hangingPunct="1"/>
            <a:r>
              <a:rPr lang="en-US" altLang="en-US" dirty="0" smtClean="0"/>
              <a:t>Don’t work on or near  exposed electrical parts unless: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the part is de-energized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the part is locked/tagged out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the part is tested to ensure it is de-energized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1b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7287" y="4388099"/>
            <a:ext cx="3158106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457200" y="4340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321340" y="5943025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816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5486400" cy="43021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Lockout/</a:t>
            </a:r>
            <a:r>
              <a:rPr lang="en-US" altLang="en-US" dirty="0" err="1" smtClean="0"/>
              <a:t>tagout</a:t>
            </a:r>
            <a:r>
              <a:rPr lang="en-US" altLang="en-US" dirty="0" smtClean="0"/>
              <a:t> must be performed by a qualified person or by an authorized person supervised by a qualified electrician</a:t>
            </a:r>
          </a:p>
          <a:p>
            <a:pPr eaLnBrk="1" hangingPunct="1"/>
            <a:r>
              <a:rPr lang="en-US" altLang="en-US" dirty="0" smtClean="0"/>
              <a:t>When </a:t>
            </a:r>
            <a:r>
              <a:rPr lang="en-US" altLang="en-US" u="sng" dirty="0" smtClean="0"/>
              <a:t>working on the ground</a:t>
            </a:r>
            <a:r>
              <a:rPr lang="en-US" altLang="en-US" dirty="0" smtClean="0"/>
              <a:t> in the vicinity of unguarded, energized overhead lines 50 </a:t>
            </a:r>
            <a:r>
              <a:rPr lang="en-US" altLang="en-US" dirty="0" err="1" smtClean="0"/>
              <a:t>kv</a:t>
            </a:r>
            <a:r>
              <a:rPr lang="en-US" altLang="en-US" dirty="0" smtClean="0"/>
              <a:t> or less to ground:</a:t>
            </a:r>
          </a:p>
          <a:p>
            <a:pPr lvl="1" eaLnBrk="1" hangingPunct="1"/>
            <a:r>
              <a:rPr lang="en-US" altLang="en-US" dirty="0" smtClean="0"/>
              <a:t>keep conductive objects at least 10 feet away </a:t>
            </a:r>
          </a:p>
          <a:p>
            <a:pPr marL="392113" lvl="1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2a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800" y="2286000"/>
            <a:ext cx="1639888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57200" y="4340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336800" y="5898356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58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1027"/>
          <p:cNvSpPr>
            <a:spLocks noGrp="1" noChangeArrowheads="1"/>
          </p:cNvSpPr>
          <p:nvPr>
            <p:ph idx="1"/>
          </p:nvPr>
        </p:nvSpPr>
        <p:spPr>
          <a:xfrm>
            <a:off x="455613" y="1798638"/>
            <a:ext cx="7924800" cy="4525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Employees standing on the ground must avoid contact with any vehicles, mechanical equipment, or parts under energized lines unless:</a:t>
            </a:r>
          </a:p>
          <a:p>
            <a:pPr lvl="1" eaLnBrk="1" hangingPunct="1"/>
            <a:r>
              <a:rPr lang="en-US" altLang="en-US" dirty="0" smtClean="0"/>
              <a:t>Employee is wearing the proper electrical PPE; or</a:t>
            </a:r>
          </a:p>
          <a:p>
            <a:pPr lvl="1" eaLnBrk="1" hangingPunct="1"/>
            <a:r>
              <a:rPr lang="en-US" altLang="en-US" dirty="0" smtClean="0"/>
              <a:t>Equipment/vehicle is </a:t>
            </a:r>
            <a:br>
              <a:rPr lang="en-US" altLang="en-US" dirty="0" smtClean="0"/>
            </a:br>
            <a:r>
              <a:rPr lang="en-US" altLang="en-US" dirty="0" smtClean="0"/>
              <a:t>located so that no </a:t>
            </a:r>
            <a:br>
              <a:rPr lang="en-US" altLang="en-US" dirty="0" smtClean="0"/>
            </a:br>
            <a:r>
              <a:rPr lang="en-US" altLang="en-US" dirty="0" smtClean="0"/>
              <a:t>uninsulated part can </a:t>
            </a:r>
            <a:br>
              <a:rPr lang="en-US" altLang="en-US" dirty="0" smtClean="0"/>
            </a:br>
            <a:r>
              <a:rPr lang="en-US" altLang="en-US" dirty="0" smtClean="0"/>
              <a:t>provide a conductive </a:t>
            </a:r>
            <a:br>
              <a:rPr lang="en-US" altLang="en-US" dirty="0" smtClean="0"/>
            </a:br>
            <a:r>
              <a:rPr lang="en-US" altLang="en-US" dirty="0" smtClean="0"/>
              <a:t>path to employees</a:t>
            </a:r>
          </a:p>
        </p:txBody>
      </p:sp>
      <p:sp>
        <p:nvSpPr>
          <p:cNvPr id="25604" name="Text Box 1028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4d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5605" name="Picture 5" descr="Page4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4419600"/>
            <a:ext cx="23209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57200" y="4340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349500" y="6006087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93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1027"/>
          <p:cNvSpPr>
            <a:spLocks noGrp="1" noChangeArrowheads="1"/>
          </p:cNvSpPr>
          <p:nvPr>
            <p:ph idx="1"/>
          </p:nvPr>
        </p:nvSpPr>
        <p:spPr>
          <a:xfrm>
            <a:off x="455613" y="17526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Do not stand near the grounding location for intentionally grounded equipment or vehicles.</a:t>
            </a:r>
          </a:p>
          <a:p>
            <a:pPr eaLnBrk="1" hangingPunct="1"/>
            <a:r>
              <a:rPr lang="en-US" altLang="en-US" dirty="0" smtClean="0"/>
              <a:t>If contact with overhead wires is </a:t>
            </a:r>
            <a:br>
              <a:rPr lang="en-US" altLang="en-US" dirty="0" smtClean="0"/>
            </a:br>
            <a:r>
              <a:rPr lang="en-US" altLang="en-US" dirty="0" smtClean="0"/>
              <a:t>possible, use insulation and barriers to protect employees from the grounding area</a:t>
            </a:r>
          </a:p>
          <a:p>
            <a:pPr eaLnBrk="1" hangingPunct="1"/>
            <a:r>
              <a:rPr lang="en-US" altLang="en-US" dirty="0"/>
              <a:t>Portable ladders must have nonconductive side rails when used near energized parts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6628" name="Text Box 1028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4e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7200" y="4340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349500" y="6081713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20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219200"/>
            <a:ext cx="6424733" cy="4419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If conductive jewelry and clothing are not removed, they must be covered so they are no longer conductive</a:t>
            </a:r>
          </a:p>
          <a:p>
            <a:pPr eaLnBrk="1" hangingPunct="1"/>
            <a:r>
              <a:rPr lang="en-US" altLang="en-US" sz="2400" dirty="0" smtClean="0"/>
              <a:t>Use appropriate protective equipment in areas where there are potential electrical hazards</a:t>
            </a:r>
          </a:p>
          <a:p>
            <a:pPr eaLnBrk="1" hangingPunct="1"/>
            <a:r>
              <a:rPr lang="en-US" altLang="en-US" sz="2400" dirty="0" smtClean="0"/>
              <a:t>Inspect protective equipment to ensure </a:t>
            </a:r>
            <a:br>
              <a:rPr lang="en-US" altLang="en-US" sz="2400" dirty="0" smtClean="0"/>
            </a:br>
            <a:r>
              <a:rPr lang="en-US" altLang="en-US" sz="2400" dirty="0" smtClean="0"/>
              <a:t>reliability</a:t>
            </a:r>
          </a:p>
          <a:p>
            <a:pPr eaLnBrk="1" hangingPunct="1"/>
            <a:r>
              <a:rPr lang="en-US" altLang="en-US" sz="2400" dirty="0" smtClean="0"/>
              <a:t>If water or fluid has come into contact with electrical panels and the plant trips, the panel must be inspected by a qualified electrician before energizing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5a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1933" y="1133677"/>
            <a:ext cx="1842896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57200" y="4340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349500" y="595879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364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1027"/>
          <p:cNvSpPr>
            <a:spLocks noGrp="1" noChangeArrowheads="1"/>
          </p:cNvSpPr>
          <p:nvPr>
            <p:ph idx="1"/>
          </p:nvPr>
        </p:nvSpPr>
        <p:spPr>
          <a:xfrm>
            <a:off x="484031" y="1168020"/>
            <a:ext cx="6430039" cy="4525962"/>
          </a:xfrm>
        </p:spPr>
        <p:txBody>
          <a:bodyPr/>
          <a:lstStyle/>
          <a:p>
            <a:pPr lvl="1" eaLnBrk="1" hangingPunct="1"/>
            <a:r>
              <a:rPr lang="en-US" altLang="en-US" sz="2000" dirty="0" smtClean="0"/>
              <a:t>Don’t raise or lower equipment by its cord</a:t>
            </a:r>
          </a:p>
          <a:p>
            <a:pPr lvl="1" eaLnBrk="1" hangingPunct="1"/>
            <a:r>
              <a:rPr lang="en-US" altLang="en-US" sz="2000" dirty="0" smtClean="0"/>
              <a:t>Don’t unplug the equipment by pulling </a:t>
            </a:r>
            <a:br>
              <a:rPr lang="en-US" altLang="en-US" sz="2000" dirty="0" smtClean="0"/>
            </a:br>
            <a:r>
              <a:rPr lang="en-US" altLang="en-US" sz="2000" dirty="0" smtClean="0"/>
              <a:t>on its cord</a:t>
            </a:r>
          </a:p>
          <a:p>
            <a:pPr lvl="1" eaLnBrk="1" hangingPunct="1"/>
            <a:r>
              <a:rPr lang="en-US" altLang="en-US" sz="2000" dirty="0" smtClean="0"/>
              <a:t>Don’t staple or fasten the cord so as to </a:t>
            </a:r>
            <a:br>
              <a:rPr lang="en-US" altLang="en-US" sz="2000" dirty="0" smtClean="0"/>
            </a:br>
            <a:r>
              <a:rPr lang="en-US" altLang="en-US" sz="2000" dirty="0" smtClean="0"/>
              <a:t>damage the outer jacket</a:t>
            </a:r>
          </a:p>
          <a:p>
            <a:pPr lvl="1" eaLnBrk="1" hangingPunct="1"/>
            <a:r>
              <a:rPr lang="en-US" altLang="en-US" sz="2000" dirty="0" smtClean="0"/>
              <a:t>Inspect equipment for internal defects, as indicated by pinched or crushed outer jackets</a:t>
            </a:r>
          </a:p>
          <a:p>
            <a:pPr lvl="1" eaLnBrk="1" hangingPunct="1"/>
            <a:r>
              <a:rPr lang="en-US" altLang="en-US" sz="2000" dirty="0" smtClean="0"/>
              <a:t>Perform inspections prior to beginning any electrical work</a:t>
            </a:r>
          </a:p>
          <a:p>
            <a:pPr lvl="1" eaLnBrk="1" hangingPunct="1"/>
            <a:r>
              <a:rPr lang="en-US" altLang="en-US" sz="2000" dirty="0" smtClean="0"/>
              <a:t>Never remove the cord’s grounding pin</a:t>
            </a:r>
          </a:p>
          <a:p>
            <a:pPr lvl="1" eaLnBrk="1" hangingPunct="1"/>
            <a:r>
              <a:rPr lang="en-US" altLang="en-US" sz="2000" dirty="0" smtClean="0"/>
              <a:t>Remove defective equipment from service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7a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9701" name="Picture 1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4070" y="1600200"/>
            <a:ext cx="195529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57200" y="4340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lvl="0"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09800" y="6006087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27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The medium voltage feeds the low voltage circuitry of 480 VAC and 120 VAC </a:t>
            </a:r>
          </a:p>
          <a:p>
            <a:pPr marL="457200" indent="-457200"/>
            <a:r>
              <a:rPr lang="en-US" dirty="0" smtClean="0"/>
              <a:t>It also feeds a circuit breaker, NW of process, in the electrical room intended for the rectifier</a:t>
            </a:r>
          </a:p>
          <a:p>
            <a:pPr marL="457200" indent="-457200"/>
            <a:r>
              <a:rPr lang="en-US" dirty="0" smtClean="0"/>
              <a:t>When all process interlocks are ready, the breaker is allowed to close and pass this AC voltage to the rectifier “Transformer.”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09864" y="636053"/>
            <a:ext cx="8097252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lvl="0"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Electrical Equipment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67097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022475"/>
            <a:ext cx="8342313" cy="43021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Electrical equipment and cords to be used near water must be approved for this use.</a:t>
            </a:r>
          </a:p>
          <a:p>
            <a:pPr eaLnBrk="1" hangingPunct="1"/>
            <a:r>
              <a:rPr lang="en-US" altLang="en-US" dirty="0" smtClean="0"/>
              <a:t>Never use the following to open or close electrical circuits:</a:t>
            </a:r>
          </a:p>
          <a:p>
            <a:pPr lvl="1" eaLnBrk="1" hangingPunct="1"/>
            <a:r>
              <a:rPr lang="en-US" altLang="en-US" dirty="0" smtClean="0"/>
              <a:t>Fuses</a:t>
            </a:r>
          </a:p>
          <a:p>
            <a:pPr lvl="1" eaLnBrk="1" hangingPunct="1"/>
            <a:r>
              <a:rPr lang="en-US" altLang="en-US" dirty="0" smtClean="0"/>
              <a:t>Terminal lugs</a:t>
            </a:r>
          </a:p>
          <a:p>
            <a:pPr lvl="1" eaLnBrk="1" hangingPunct="1"/>
            <a:r>
              <a:rPr lang="en-US" altLang="en-US" dirty="0" smtClean="0"/>
              <a:t>Cable connectors</a:t>
            </a:r>
          </a:p>
          <a:p>
            <a:pPr lvl="1" eaLnBrk="1" hangingPunct="1"/>
            <a:r>
              <a:rPr lang="en-US" altLang="en-US" dirty="0" smtClean="0"/>
              <a:t>Cable splice connections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7f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57200" y="808797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09800" y="6068575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68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1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Circuit breakers and load rated switches</a:t>
            </a:r>
          </a:p>
          <a:p>
            <a:pPr lvl="1" eaLnBrk="1" hangingPunct="1"/>
            <a:r>
              <a:rPr lang="en-US" altLang="en-US" dirty="0" smtClean="0"/>
              <a:t>Don’t manually re-energize a circuit without first determining if the equipment and circuit can be safely energized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8b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599" y="3276600"/>
            <a:ext cx="2894013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69913" y="476987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199" y="3536156"/>
            <a:ext cx="5105399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eaLnBrk="1" hangingPunct="1"/>
            <a:r>
              <a:rPr lang="en-US" altLang="en-US" b="0" dirty="0" smtClean="0"/>
              <a:t>Repeatedly closing a circuit breaker or replacing a fuse is not a safe practice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57400" y="609600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25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The transformer steps down the voltage to the specifications of the rectifier of </a:t>
            </a:r>
            <a:r>
              <a:rPr lang="en-US" dirty="0" err="1" smtClean="0"/>
              <a:t>approx</a:t>
            </a:r>
            <a:r>
              <a:rPr lang="en-US" dirty="0" smtClean="0"/>
              <a:t> 500 volts AC. </a:t>
            </a:r>
          </a:p>
          <a:p>
            <a:pPr marL="457200" indent="-457200"/>
            <a:r>
              <a:rPr lang="en-US" dirty="0" smtClean="0"/>
              <a:t>The rectifier converts the AC voltage to DC voltage. </a:t>
            </a:r>
          </a:p>
          <a:p>
            <a:pPr marL="457200" indent="-457200"/>
            <a:r>
              <a:rPr lang="en-US" dirty="0" smtClean="0"/>
              <a:t>The dc voltage passes through two DC isolated switches and on to the Electrolyser. </a:t>
            </a:r>
          </a:p>
          <a:p>
            <a:pPr marL="457200" indent="-457200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09864" y="636053"/>
            <a:ext cx="8097252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lvl="0"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Electrical Equipment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67097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4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dirty="0" smtClean="0"/>
              <a:t>The amount of total voltage at the Electrolyser is determined by the number of cells installed, temperatures, and aging of membranes. </a:t>
            </a:r>
          </a:p>
          <a:p>
            <a:pPr marL="457200" indent="-457200"/>
            <a:r>
              <a:rPr lang="en-US" dirty="0" smtClean="0"/>
              <a:t>The actual current to the Electrolyser is controlled by the CR operator and is the determining factor of plant production rates up to 17,000 amperes.  </a:t>
            </a:r>
          </a:p>
          <a:p>
            <a:pPr marL="457200" indent="-457200"/>
            <a:r>
              <a:rPr lang="en-US" dirty="0" smtClean="0"/>
              <a:t>It is safe to walk around the electrolyser during normal operation because it is electrically isolated.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09864" y="636053"/>
            <a:ext cx="8097252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lvl="0"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Electrical Equipment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0000"/>
                </a:solidFill>
              </a:rPr>
              <a:t>Report Errors to Management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42277" cy="58073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A) No maintenance work is permitted while the electrolyser is in operation</a:t>
            </a:r>
          </a:p>
          <a:p>
            <a:r>
              <a:rPr lang="en-US" sz="2400" dirty="0" smtClean="0"/>
              <a:t>B) Never crawl below Electrolyser in operation.</a:t>
            </a:r>
          </a:p>
          <a:p>
            <a:r>
              <a:rPr lang="en-US" sz="2400" dirty="0" smtClean="0"/>
              <a:t>C) Never leave doors on rectifier open. </a:t>
            </a:r>
          </a:p>
          <a:p>
            <a:r>
              <a:rPr lang="en-US" sz="2400" dirty="0" smtClean="0"/>
              <a:t>D) Must wear di-electric boots while doing maintenance in the cell area. </a:t>
            </a:r>
          </a:p>
          <a:p>
            <a:r>
              <a:rPr lang="en-US" sz="2400" dirty="0" smtClean="0"/>
              <a:t>E) Use caution when using water near the Electrolyser.</a:t>
            </a:r>
          </a:p>
          <a:p>
            <a:r>
              <a:rPr lang="en-US" sz="2400" dirty="0" smtClean="0"/>
              <a:t>F</a:t>
            </a:r>
            <a:r>
              <a:rPr lang="en-US" sz="2400" dirty="0"/>
              <a:t>) Avoid electrical contact of a cell and the ground. </a:t>
            </a:r>
          </a:p>
          <a:p>
            <a:pPr marL="514350" indent="-514350">
              <a:lnSpc>
                <a:spcPct val="150000"/>
              </a:lnSpc>
              <a:buAutoNum type="romanUcParenR"/>
            </a:pPr>
            <a:endParaRPr lang="en-US" sz="24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09864" y="636053"/>
            <a:ext cx="8097252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lvl="0"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Electrical Equipment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64469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46" y="1143000"/>
            <a:ext cx="9023854" cy="58073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G) Brine and caustic leaks in the </a:t>
            </a:r>
            <a:r>
              <a:rPr lang="en-US" sz="2400" dirty="0"/>
              <a:t>e</a:t>
            </a:r>
            <a:r>
              <a:rPr lang="en-US" sz="2400" dirty="0" smtClean="0"/>
              <a:t>lectrolyser shall be repaired ASAP to reduce the number of paths for current to flow to the ground. </a:t>
            </a:r>
          </a:p>
          <a:p>
            <a:r>
              <a:rPr lang="en-US" sz="2400" dirty="0" smtClean="0"/>
              <a:t>H) During maintenance, ground bus bars for electrical protection. </a:t>
            </a:r>
          </a:p>
          <a:p>
            <a:r>
              <a:rPr lang="en-US" sz="2400" dirty="0" smtClean="0"/>
              <a:t>I) A warning sign is posted to warn people with pacemakers or medical implants. </a:t>
            </a:r>
          </a:p>
          <a:p>
            <a:r>
              <a:rPr lang="en-US" sz="2400" dirty="0" smtClean="0"/>
              <a:t>J) No tools are allowed around electrolyser while it is energized.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08727" y="381000"/>
            <a:ext cx="80972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lvl="0" algn="ctr" eaLnBrk="1" hangingPunct="1">
              <a:defRPr/>
            </a:pPr>
            <a:r>
              <a:rPr lang="en-US" sz="44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Electrical Equipment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Electrolyser produces chlorine and hydrogen gas. </a:t>
            </a:r>
          </a:p>
          <a:p>
            <a:r>
              <a:rPr lang="en-US" dirty="0" smtClean="0"/>
              <a:t>Hydrogen gas is odorless, tasteless, sightless gas that is lighter than air.</a:t>
            </a:r>
          </a:p>
          <a:p>
            <a:r>
              <a:rPr lang="en-US" dirty="0" smtClean="0"/>
              <a:t>Hydrogen is an asphyxiant gas</a:t>
            </a:r>
          </a:p>
          <a:p>
            <a:r>
              <a:rPr lang="en-US" dirty="0" smtClean="0"/>
              <a:t> Hydrogen can be ignited by electrical spark and static electricity.</a:t>
            </a:r>
          </a:p>
          <a:p>
            <a:r>
              <a:rPr lang="en-US" dirty="0" smtClean="0"/>
              <a:t>If a leak reaches the hi-hi set point for hydrogen, the plant will automatically trip.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09864" y="589887"/>
            <a:ext cx="80972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lvl="0" algn="ctr" eaLnBrk="1" hangingPunct="1">
              <a:defRPr/>
            </a:pPr>
            <a:r>
              <a:rPr lang="en-US" sz="44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Electrical Equipment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electrolyser utilizes a voltage monitoring system -VMS- to detect issues that develop in the membrane. </a:t>
            </a:r>
          </a:p>
          <a:p>
            <a:r>
              <a:rPr lang="en-US" dirty="0" smtClean="0"/>
              <a:t>When an individual cell is out of range the control system will alarm. </a:t>
            </a:r>
          </a:p>
          <a:p>
            <a:r>
              <a:rPr lang="en-US" dirty="0" smtClean="0"/>
              <a:t>If the voltage is dangerously out of range the plant will shut down. </a:t>
            </a:r>
          </a:p>
          <a:p>
            <a:endParaRPr lang="en-US" dirty="0" smtClean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09864" y="589887"/>
            <a:ext cx="80972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lvl="0" algn="ctr" eaLnBrk="1" hangingPunct="1">
              <a:defRPr/>
            </a:pPr>
            <a:r>
              <a:rPr lang="en-US" sz="44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Electrical Equipment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0000"/>
                </a:solidFill>
              </a:rPr>
              <a:t>Report Errors to Management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481138"/>
            <a:ext cx="7863756" cy="2176462"/>
          </a:xfrm>
        </p:spPr>
        <p:txBody>
          <a:bodyPr/>
          <a:lstStyle/>
          <a:p>
            <a:r>
              <a:rPr lang="en-US" dirty="0" smtClean="0"/>
              <a:t>Always assume that all overhead wires are energized at lethal voltages. </a:t>
            </a:r>
          </a:p>
          <a:p>
            <a:r>
              <a:rPr lang="en-US" dirty="0" smtClean="0"/>
              <a:t>Never assume that a wire is safe to touch even if it is down or appears to be insulated. </a:t>
            </a:r>
            <a:endParaRPr lang="en-US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456613" y="6477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1359A0"/>
                </a:solidFill>
                <a:latin typeface="Verdana" pitchFamily="34" charset="0"/>
              </a:defRPr>
            </a:lvl1pPr>
            <a:lvl2pPr marL="742950" indent="-285750">
              <a:defRPr sz="4000" b="1">
                <a:solidFill>
                  <a:srgbClr val="1359A0"/>
                </a:solidFill>
                <a:latin typeface="Verdana" pitchFamily="34" charset="0"/>
              </a:defRPr>
            </a:lvl2pPr>
            <a:lvl3pPr marL="11430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3pPr>
            <a:lvl4pPr marL="16002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4pPr>
            <a:lvl5pPr marL="2057400" indent="-228600">
              <a:defRPr sz="4000" b="1">
                <a:solidFill>
                  <a:srgbClr val="1359A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359A0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charset="0"/>
              </a:rPr>
              <a:t>1a</a:t>
            </a:r>
            <a:endParaRPr lang="en-US" altLang="en-US" sz="3200" b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3377" y="3352800"/>
            <a:ext cx="178757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8613" y="3886200"/>
            <a:ext cx="60847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0" dirty="0" smtClean="0"/>
              <a:t>Never touch a fallen overhead power line. </a:t>
            </a:r>
          </a:p>
          <a:p>
            <a:r>
              <a:rPr lang="en-US" b="0" dirty="0" smtClean="0"/>
              <a:t>Call the electric utility company to report fallen electrical lines. </a:t>
            </a:r>
            <a:endParaRPr lang="en-US" b="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9600" y="586413"/>
            <a:ext cx="82296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41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>Electrical Safety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362200" y="6100106"/>
            <a:ext cx="44450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512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CSP Powerpoint</Template>
  <TotalTime>4215</TotalTime>
  <Words>1087</Words>
  <Application>Microsoft Office PowerPoint</Application>
  <PresentationFormat>Letter Paper (8.5x11 in)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J.J. Keller &amp; Associates</Company>
  <LinksUpToDate>false</LinksUpToDate>
  <SharedDoc>false</SharedDoc>
  <HyperlinkBase>../images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Safety</dc:title>
  <dc:creator>Keller-Soft®</dc:creator>
  <cp:lastModifiedBy>Marin, Gabriel</cp:lastModifiedBy>
  <cp:revision>152</cp:revision>
  <cp:lastPrinted>2017-01-20T21:01:35Z</cp:lastPrinted>
  <dcterms:created xsi:type="dcterms:W3CDTF">1999-03-22T16:19:01Z</dcterms:created>
  <dcterms:modified xsi:type="dcterms:W3CDTF">2018-02-23T19:54:25Z</dcterms:modified>
</cp:coreProperties>
</file>