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8" r:id="rId1"/>
  </p:sldMasterIdLst>
  <p:notesMasterIdLst>
    <p:notesMasterId r:id="rId16"/>
  </p:notesMasterIdLst>
  <p:handoutMasterIdLst>
    <p:handoutMasterId r:id="rId17"/>
  </p:handoutMasterIdLst>
  <p:sldIdLst>
    <p:sldId id="318" r:id="rId2"/>
    <p:sldId id="322" r:id="rId3"/>
    <p:sldId id="324" r:id="rId4"/>
    <p:sldId id="327" r:id="rId5"/>
    <p:sldId id="329" r:id="rId6"/>
    <p:sldId id="319" r:id="rId7"/>
    <p:sldId id="334" r:id="rId8"/>
    <p:sldId id="335" r:id="rId9"/>
    <p:sldId id="337" r:id="rId10"/>
    <p:sldId id="312" r:id="rId11"/>
    <p:sldId id="296" r:id="rId12"/>
    <p:sldId id="307" r:id="rId13"/>
    <p:sldId id="300" r:id="rId14"/>
    <p:sldId id="308" r:id="rId15"/>
  </p:sldIdLst>
  <p:sldSz cx="9144000" cy="6858000" type="letter"/>
  <p:notesSz cx="6858000" cy="9144000"/>
  <p:defaultTextStyle>
    <a:defPPr>
      <a:defRPr lang="en-US"/>
    </a:defPPr>
    <a:lvl1pPr algn="l" rtl="0" eaLnBrk="0" fontAlgn="base" hangingPunct="0">
      <a:spcBef>
        <a:spcPct val="0"/>
      </a:spcBef>
      <a:spcAft>
        <a:spcPct val="0"/>
      </a:spcAft>
      <a:defRPr sz="4000" b="1" kern="1200">
        <a:solidFill>
          <a:srgbClr val="1359A0"/>
        </a:solidFill>
        <a:latin typeface="Verdana" pitchFamily="34" charset="0"/>
        <a:ea typeface="+mn-ea"/>
        <a:cs typeface="+mn-cs"/>
      </a:defRPr>
    </a:lvl1pPr>
    <a:lvl2pPr marL="457200" algn="l" rtl="0" eaLnBrk="0" fontAlgn="base" hangingPunct="0">
      <a:spcBef>
        <a:spcPct val="0"/>
      </a:spcBef>
      <a:spcAft>
        <a:spcPct val="0"/>
      </a:spcAft>
      <a:defRPr sz="4000" b="1" kern="1200">
        <a:solidFill>
          <a:srgbClr val="1359A0"/>
        </a:solidFill>
        <a:latin typeface="Verdana" pitchFamily="34" charset="0"/>
        <a:ea typeface="+mn-ea"/>
        <a:cs typeface="+mn-cs"/>
      </a:defRPr>
    </a:lvl2pPr>
    <a:lvl3pPr marL="914400" algn="l" rtl="0" eaLnBrk="0" fontAlgn="base" hangingPunct="0">
      <a:spcBef>
        <a:spcPct val="0"/>
      </a:spcBef>
      <a:spcAft>
        <a:spcPct val="0"/>
      </a:spcAft>
      <a:defRPr sz="4000" b="1" kern="1200">
        <a:solidFill>
          <a:srgbClr val="1359A0"/>
        </a:solidFill>
        <a:latin typeface="Verdana" pitchFamily="34" charset="0"/>
        <a:ea typeface="+mn-ea"/>
        <a:cs typeface="+mn-cs"/>
      </a:defRPr>
    </a:lvl3pPr>
    <a:lvl4pPr marL="1371600" algn="l" rtl="0" eaLnBrk="0" fontAlgn="base" hangingPunct="0">
      <a:spcBef>
        <a:spcPct val="0"/>
      </a:spcBef>
      <a:spcAft>
        <a:spcPct val="0"/>
      </a:spcAft>
      <a:defRPr sz="4000" b="1" kern="1200">
        <a:solidFill>
          <a:srgbClr val="1359A0"/>
        </a:solidFill>
        <a:latin typeface="Verdana" pitchFamily="34" charset="0"/>
        <a:ea typeface="+mn-ea"/>
        <a:cs typeface="+mn-cs"/>
      </a:defRPr>
    </a:lvl4pPr>
    <a:lvl5pPr marL="1828800" algn="l" rtl="0" eaLnBrk="0" fontAlgn="base" hangingPunct="0">
      <a:spcBef>
        <a:spcPct val="0"/>
      </a:spcBef>
      <a:spcAft>
        <a:spcPct val="0"/>
      </a:spcAft>
      <a:defRPr sz="4000" b="1" kern="1200">
        <a:solidFill>
          <a:srgbClr val="1359A0"/>
        </a:solidFill>
        <a:latin typeface="Verdana" pitchFamily="34" charset="0"/>
        <a:ea typeface="+mn-ea"/>
        <a:cs typeface="+mn-cs"/>
      </a:defRPr>
    </a:lvl5pPr>
    <a:lvl6pPr marL="2286000" algn="l" defTabSz="914400" rtl="0" eaLnBrk="1" latinLnBrk="0" hangingPunct="1">
      <a:defRPr sz="4000" b="1" kern="1200">
        <a:solidFill>
          <a:srgbClr val="1359A0"/>
        </a:solidFill>
        <a:latin typeface="Verdana" pitchFamily="34" charset="0"/>
        <a:ea typeface="+mn-ea"/>
        <a:cs typeface="+mn-cs"/>
      </a:defRPr>
    </a:lvl6pPr>
    <a:lvl7pPr marL="2743200" algn="l" defTabSz="914400" rtl="0" eaLnBrk="1" latinLnBrk="0" hangingPunct="1">
      <a:defRPr sz="4000" b="1" kern="1200">
        <a:solidFill>
          <a:srgbClr val="1359A0"/>
        </a:solidFill>
        <a:latin typeface="Verdana" pitchFamily="34" charset="0"/>
        <a:ea typeface="+mn-ea"/>
        <a:cs typeface="+mn-cs"/>
      </a:defRPr>
    </a:lvl7pPr>
    <a:lvl8pPr marL="3200400" algn="l" defTabSz="914400" rtl="0" eaLnBrk="1" latinLnBrk="0" hangingPunct="1">
      <a:defRPr sz="4000" b="1" kern="1200">
        <a:solidFill>
          <a:srgbClr val="1359A0"/>
        </a:solidFill>
        <a:latin typeface="Verdana" pitchFamily="34" charset="0"/>
        <a:ea typeface="+mn-ea"/>
        <a:cs typeface="+mn-cs"/>
      </a:defRPr>
    </a:lvl8pPr>
    <a:lvl9pPr marL="3657600" algn="l" defTabSz="914400" rtl="0" eaLnBrk="1" latinLnBrk="0" hangingPunct="1">
      <a:defRPr sz="4000" b="1" kern="1200">
        <a:solidFill>
          <a:srgbClr val="1359A0"/>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336699"/>
    <a:srgbClr val="008080"/>
    <a:srgbClr val="0099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38" autoAdjust="0"/>
    <p:restoredTop sz="94595" autoAdjust="0"/>
  </p:normalViewPr>
  <p:slideViewPr>
    <p:cSldViewPr>
      <p:cViewPr>
        <p:scale>
          <a:sx n="70" d="100"/>
          <a:sy n="70" d="100"/>
        </p:scale>
        <p:origin x="-1140" y="-126"/>
      </p:cViewPr>
      <p:guideLst>
        <p:guide orient="horz" pos="2160"/>
        <p:guide pos="2880"/>
      </p:guideLst>
    </p:cSldViewPr>
  </p:slideViewPr>
  <p:outlineViewPr>
    <p:cViewPr>
      <p:scale>
        <a:sx n="50" d="100"/>
        <a:sy n="50" d="100"/>
      </p:scale>
      <p:origin x="0" y="1033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b="0">
                <a:solidFill>
                  <a:schemeClr val="tx1"/>
                </a:solidFill>
                <a:effectLst/>
                <a:latin typeface="Arial" charset="0"/>
              </a:defRPr>
            </a:lvl1pPr>
          </a:lstStyle>
          <a:p>
            <a:pPr>
              <a:defRPr/>
            </a:pPr>
            <a:r>
              <a:rPr lang="en-US"/>
              <a:t>Your name</a:t>
            </a:r>
          </a:p>
        </p:txBody>
      </p:sp>
      <p:sp>
        <p:nvSpPr>
          <p:cNvPr id="143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effectLst/>
                <a:latin typeface="Arial" charset="0"/>
              </a:defRPr>
            </a:lvl1pPr>
          </a:lstStyle>
          <a:p>
            <a:pPr>
              <a:defRPr/>
            </a:pPr>
            <a:fld id="{38714417-2900-4DD9-B0F6-1B39527FB6F7}" type="datetime1">
              <a:rPr lang="en-US"/>
              <a:pPr>
                <a:defRPr/>
              </a:pPr>
              <a:t>2/23/2018</a:t>
            </a:fld>
            <a:endParaRPr lang="en-US"/>
          </a:p>
        </p:txBody>
      </p:sp>
      <p:sp>
        <p:nvSpPr>
          <p:cNvPr id="143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b="0">
                <a:solidFill>
                  <a:schemeClr val="tx1"/>
                </a:solidFill>
                <a:effectLst/>
                <a:latin typeface="Arial" charset="0"/>
              </a:defRPr>
            </a:lvl1pPr>
          </a:lstStyle>
          <a:p>
            <a:pPr>
              <a:defRPr/>
            </a:pPr>
            <a:r>
              <a:rPr lang="en-US"/>
              <a:t>Title goes here</a:t>
            </a:r>
          </a:p>
        </p:txBody>
      </p:sp>
      <p:sp>
        <p:nvSpPr>
          <p:cNvPr id="143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FD461CCB-F160-44C6-869D-B2385391A2F8}" type="slidenum">
              <a:rPr lang="en-US" altLang="en-US"/>
              <a:pPr>
                <a:defRPr/>
              </a:pPr>
              <a:t>‹#›</a:t>
            </a:fld>
            <a:endParaRPr lang="en-US" altLang="en-US"/>
          </a:p>
        </p:txBody>
      </p:sp>
    </p:spTree>
    <p:extLst>
      <p:ext uri="{BB962C8B-B14F-4D97-AF65-F5344CB8AC3E}">
        <p14:creationId xmlns:p14="http://schemas.microsoft.com/office/powerpoint/2010/main" val="3297268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b="0">
                <a:solidFill>
                  <a:schemeClr val="tx1"/>
                </a:solidFill>
                <a:effectLst/>
                <a:latin typeface="Arial" charset="0"/>
              </a:defRPr>
            </a:lvl1pPr>
          </a:lstStyle>
          <a:p>
            <a:pPr>
              <a:defRPr/>
            </a:pPr>
            <a:endParaRPr lang="en-US"/>
          </a:p>
        </p:txBody>
      </p:sp>
      <p:sp>
        <p:nvSpPr>
          <p:cNvPr id="36867" name="Rectangle 9"/>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9" name="Rectangle 11"/>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effectLst/>
                <a:latin typeface="Arial" charset="0"/>
              </a:defRPr>
            </a:lvl1pPr>
          </a:lstStyle>
          <a:p>
            <a:pPr>
              <a:defRPr/>
            </a:pPr>
            <a:fld id="{45B39E03-D502-4871-8770-4596D5456662}" type="datetime1">
              <a:rPr lang="en-US"/>
              <a:pPr>
                <a:defRPr/>
              </a:pPr>
              <a:t>2/23/2018</a:t>
            </a:fld>
            <a:endParaRPr lang="en-US"/>
          </a:p>
        </p:txBody>
      </p:sp>
      <p:sp>
        <p:nvSpPr>
          <p:cNvPr id="2060" name="Rectangle 12"/>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b="0">
                <a:solidFill>
                  <a:schemeClr val="tx1"/>
                </a:solidFill>
                <a:effectLst/>
                <a:latin typeface="Arial" charset="0"/>
              </a:defRPr>
            </a:lvl1pPr>
          </a:lstStyle>
          <a:p>
            <a:pPr>
              <a:defRPr/>
            </a:pPr>
            <a:endParaRPr lang="en-US"/>
          </a:p>
        </p:txBody>
      </p:sp>
      <p:sp>
        <p:nvSpPr>
          <p:cNvPr id="2061" name="Rectangle 13"/>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FCDFECF9-D257-4632-BB8C-64DBB3F0540D}" type="slidenum">
              <a:rPr lang="en-US" altLang="en-US"/>
              <a:pPr>
                <a:defRPr/>
              </a:pPr>
              <a:t>‹#›</a:t>
            </a:fld>
            <a:endParaRPr lang="en-US" altLang="en-US"/>
          </a:p>
        </p:txBody>
      </p:sp>
    </p:spTree>
    <p:extLst>
      <p:ext uri="{BB962C8B-B14F-4D97-AF65-F5344CB8AC3E}">
        <p14:creationId xmlns:p14="http://schemas.microsoft.com/office/powerpoint/2010/main" val="16304129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grpSp>
        <p:nvGrpSpPr>
          <p:cNvPr id="5" name="Group 16"/>
          <p:cNvGrpSpPr>
            <a:grpSpLocks/>
          </p:cNvGrpSpPr>
          <p:nvPr/>
        </p:nvGrpSpPr>
        <p:grpSpPr bwMode="auto">
          <a:xfrm>
            <a:off x="-3175" y="494665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7" name="Freeform 20"/>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1" name="Footer Placeholder 21"/>
          <p:cNvSpPr txBox="1">
            <a:spLocks/>
          </p:cNvSpPr>
          <p:nvPr/>
        </p:nvSpPr>
        <p:spPr>
          <a:xfrm>
            <a:off x="2438400" y="6324600"/>
            <a:ext cx="4445000" cy="762000"/>
          </a:xfrm>
          <a:prstGeom prst="rect">
            <a:avLst/>
          </a:prstGeom>
        </p:spPr>
        <p:txBody>
          <a:bodyPr anchor="b"/>
          <a:lstStyle>
            <a:lvl1pPr algn="r" eaLnBrk="1" fontAlgn="auto" latinLnBrk="0" hangingPunct="1">
              <a:spcBef>
                <a:spcPts val="0"/>
              </a:spcBef>
              <a:spcAft>
                <a:spcPts val="0"/>
              </a:spcAft>
              <a:defRPr kumimoji="0" sz="1600" b="1">
                <a:solidFill>
                  <a:schemeClr val="tx1"/>
                </a:solidFill>
                <a:latin typeface="+mn-lt"/>
                <a:cs typeface="+mn-cs"/>
              </a:defRPr>
            </a:lvl1pPr>
            <a:extLst/>
          </a:lstStyle>
          <a:p>
            <a:pPr>
              <a:defRPr/>
            </a:pPr>
            <a:endParaRPr lang="en-US" dirty="0" smtClean="0">
              <a:solidFill>
                <a:srgbClr val="FF0000"/>
              </a:solidFill>
            </a:endParaRPr>
          </a:p>
          <a:p>
            <a:pPr>
              <a:defRPr/>
            </a:pPr>
            <a:endParaRPr lang="en-US" dirty="0" smtClean="0">
              <a:solidFill>
                <a:srgbClr val="FF0000"/>
              </a:solidFill>
            </a:endParaRPr>
          </a:p>
          <a:p>
            <a:pPr>
              <a:defRPr/>
            </a:pPr>
            <a:r>
              <a:rPr lang="en-US" dirty="0" smtClean="0">
                <a:solidFill>
                  <a:srgbClr val="FF0000"/>
                </a:solidFill>
              </a:rPr>
              <a:t>FSTI Confidential – Internal Use Only</a:t>
            </a:r>
          </a:p>
          <a:p>
            <a:pPr>
              <a:defRPr/>
            </a:pPr>
            <a:endParaRPr lang="en-US" dirty="0"/>
          </a:p>
        </p:txBody>
      </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2"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3" name="Footer Placeholder 18"/>
          <p:cNvSpPr>
            <a:spLocks noGrp="1"/>
          </p:cNvSpPr>
          <p:nvPr>
            <p:ph type="ftr" sz="quarter" idx="11"/>
          </p:nvPr>
        </p:nvSpPr>
        <p:spPr>
          <a:xfrm>
            <a:off x="2057400" y="6324600"/>
            <a:ext cx="4445000" cy="762000"/>
          </a:xfrm>
        </p:spPr>
        <p:txBody>
          <a:bodyPr/>
          <a:lstStyle>
            <a:lvl1pPr>
              <a:defRPr>
                <a:solidFill>
                  <a:schemeClr val="accent1">
                    <a:tint val="20000"/>
                  </a:schemeClr>
                </a:solidFill>
              </a:defRPr>
            </a:lvl1pPr>
            <a:extLst/>
          </a:lstStyle>
          <a:p>
            <a:pPr>
              <a:defRPr/>
            </a:pPr>
            <a:r>
              <a:rPr lang="en-US" smtClean="0"/>
              <a:t>Report Errors to Management</a:t>
            </a:r>
            <a:endParaRPr lang="en-US"/>
          </a:p>
        </p:txBody>
      </p:sp>
      <p:sp>
        <p:nvSpPr>
          <p:cNvPr id="14" name="Slide Number Placeholder 26"/>
          <p:cNvSpPr>
            <a:spLocks noGrp="1"/>
          </p:cNvSpPr>
          <p:nvPr>
            <p:ph type="sldNum" sz="quarter" idx="12"/>
          </p:nvPr>
        </p:nvSpPr>
        <p:spPr/>
        <p:txBody>
          <a:bodyPr/>
          <a:lstStyle>
            <a:lvl1pPr>
              <a:defRPr>
                <a:solidFill>
                  <a:srgbClr val="FFFFFF"/>
                </a:solidFill>
              </a:defRPr>
            </a:lvl1pPr>
          </a:lstStyle>
          <a:p>
            <a:pPr>
              <a:defRPr/>
            </a:pPr>
            <a:fld id="{73A0659B-8771-430B-A4AE-263576547F45}" type="slidenum">
              <a:rPr lang="en-US" altLang="en-US"/>
              <a:pPr>
                <a:defRPr/>
              </a:pPr>
              <a:t>‹#›</a:t>
            </a:fld>
            <a:endParaRPr lang="en-US" altLang="en-US"/>
          </a:p>
        </p:txBody>
      </p:sp>
    </p:spTree>
    <p:extLst>
      <p:ext uri="{BB962C8B-B14F-4D97-AF65-F5344CB8AC3E}">
        <p14:creationId xmlns:p14="http://schemas.microsoft.com/office/powerpoint/2010/main" val="407515890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solidFill>
                  <a:schemeClr val="tx1"/>
                </a:solidFill>
              </a:defRPr>
            </a:lvl1pPr>
          </a:lstStyle>
          <a:p>
            <a:pPr>
              <a:defRPr/>
            </a:pPr>
            <a:r>
              <a:rPr lang="en-US" smtClean="0"/>
              <a:t>Report Errors to Management</a:t>
            </a:r>
            <a:endParaRPr lang="en-US"/>
          </a:p>
        </p:txBody>
      </p:sp>
      <p:sp>
        <p:nvSpPr>
          <p:cNvPr id="6" name="Slide Number Placeholder 17"/>
          <p:cNvSpPr>
            <a:spLocks noGrp="1"/>
          </p:cNvSpPr>
          <p:nvPr>
            <p:ph type="sldNum" sz="quarter" idx="12"/>
          </p:nvPr>
        </p:nvSpPr>
        <p:spPr/>
        <p:txBody>
          <a:bodyPr/>
          <a:lstStyle>
            <a:lvl1pPr>
              <a:defRPr/>
            </a:lvl1pPr>
          </a:lstStyle>
          <a:p>
            <a:pPr>
              <a:defRPr/>
            </a:pPr>
            <a:fld id="{8078159E-85B6-422E-BD85-EA425487CD3F}" type="slidenum">
              <a:rPr lang="en-US" altLang="en-US"/>
              <a:pPr>
                <a:defRPr/>
              </a:pPr>
              <a:t>‹#›</a:t>
            </a:fld>
            <a:endParaRPr lang="en-US" altLang="en-US"/>
          </a:p>
        </p:txBody>
      </p:sp>
    </p:spTree>
    <p:extLst>
      <p:ext uri="{BB962C8B-B14F-4D97-AF65-F5344CB8AC3E}">
        <p14:creationId xmlns:p14="http://schemas.microsoft.com/office/powerpoint/2010/main" val="11553773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solidFill>
                  <a:schemeClr val="tx1"/>
                </a:solidFill>
              </a:defRPr>
            </a:lvl1pPr>
          </a:lstStyle>
          <a:p>
            <a:pPr>
              <a:defRPr/>
            </a:pPr>
            <a:r>
              <a:rPr lang="en-US" smtClean="0"/>
              <a:t>Report Errors to Management</a:t>
            </a:r>
            <a:endParaRPr lang="en-US"/>
          </a:p>
        </p:txBody>
      </p:sp>
      <p:sp>
        <p:nvSpPr>
          <p:cNvPr id="6" name="Slide Number Placeholder 17"/>
          <p:cNvSpPr>
            <a:spLocks noGrp="1"/>
          </p:cNvSpPr>
          <p:nvPr>
            <p:ph type="sldNum" sz="quarter" idx="12"/>
          </p:nvPr>
        </p:nvSpPr>
        <p:spPr/>
        <p:txBody>
          <a:bodyPr/>
          <a:lstStyle>
            <a:lvl1pPr>
              <a:defRPr/>
            </a:lvl1pPr>
          </a:lstStyle>
          <a:p>
            <a:pPr>
              <a:defRPr/>
            </a:pPr>
            <a:fld id="{FA070186-5E71-4E98-9BD8-E8A52ED04C2E}" type="slidenum">
              <a:rPr lang="en-US" altLang="en-US"/>
              <a:pPr>
                <a:defRPr/>
              </a:pPr>
              <a:t>‹#›</a:t>
            </a:fld>
            <a:endParaRPr lang="en-US" altLang="en-US"/>
          </a:p>
        </p:txBody>
      </p:sp>
    </p:spTree>
    <p:extLst>
      <p:ext uri="{BB962C8B-B14F-4D97-AF65-F5344CB8AC3E}">
        <p14:creationId xmlns:p14="http://schemas.microsoft.com/office/powerpoint/2010/main" val="310773737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solidFill>
                  <a:schemeClr val="tx1"/>
                </a:solidFill>
              </a:defRPr>
            </a:lvl1pPr>
          </a:lstStyle>
          <a:p>
            <a:pPr>
              <a:defRPr/>
            </a:pPr>
            <a:r>
              <a:rPr lang="en-US" smtClean="0"/>
              <a:t>Report Errors to Management</a:t>
            </a:r>
            <a:endParaRPr lang="en-US"/>
          </a:p>
        </p:txBody>
      </p:sp>
      <p:sp>
        <p:nvSpPr>
          <p:cNvPr id="6" name="Slide Number Placeholder 17"/>
          <p:cNvSpPr>
            <a:spLocks noGrp="1"/>
          </p:cNvSpPr>
          <p:nvPr>
            <p:ph type="sldNum" sz="quarter" idx="12"/>
          </p:nvPr>
        </p:nvSpPr>
        <p:spPr/>
        <p:txBody>
          <a:bodyPr/>
          <a:lstStyle>
            <a:lvl1pPr>
              <a:defRPr/>
            </a:lvl1pPr>
          </a:lstStyle>
          <a:p>
            <a:pPr>
              <a:defRPr/>
            </a:pPr>
            <a:fld id="{F4C4756C-381E-424A-8525-70187E8EB0DF}" type="slidenum">
              <a:rPr lang="en-US" altLang="en-US"/>
              <a:pPr>
                <a:defRPr/>
              </a:pPr>
              <a:t>‹#›</a:t>
            </a:fld>
            <a:endParaRPr lang="en-US" altLang="en-US"/>
          </a:p>
        </p:txBody>
      </p:sp>
    </p:spTree>
    <p:extLst>
      <p:ext uri="{BB962C8B-B14F-4D97-AF65-F5344CB8AC3E}">
        <p14:creationId xmlns:p14="http://schemas.microsoft.com/office/powerpoint/2010/main" val="91520972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solidFill>
                  <a:schemeClr val="tx1"/>
                </a:solidFill>
              </a:defRPr>
            </a:lvl1pPr>
            <a:extLst/>
          </a:lstStyle>
          <a:p>
            <a:pPr>
              <a:defRPr/>
            </a:pPr>
            <a:r>
              <a:rPr lang="en-US" smtClean="0"/>
              <a:t>Report Errors to Management</a:t>
            </a:r>
            <a:endParaRPr lang="en-US"/>
          </a:p>
        </p:txBody>
      </p:sp>
      <p:sp>
        <p:nvSpPr>
          <p:cNvPr id="8" name="Slide Number Placeholder 5"/>
          <p:cNvSpPr>
            <a:spLocks noGrp="1"/>
          </p:cNvSpPr>
          <p:nvPr>
            <p:ph type="sldNum" sz="quarter" idx="12"/>
          </p:nvPr>
        </p:nvSpPr>
        <p:spPr/>
        <p:txBody>
          <a:bodyPr/>
          <a:lstStyle>
            <a:lvl1pPr>
              <a:defRPr/>
            </a:lvl1pPr>
          </a:lstStyle>
          <a:p>
            <a:pPr>
              <a:defRPr/>
            </a:pPr>
            <a:fld id="{385BCF73-B9E7-49D0-88BB-C77F8D178FE2}" type="slidenum">
              <a:rPr lang="en-US" altLang="en-US"/>
              <a:pPr>
                <a:defRPr/>
              </a:pPr>
              <a:t>‹#›</a:t>
            </a:fld>
            <a:endParaRPr lang="en-US" altLang="en-US"/>
          </a:p>
        </p:txBody>
      </p:sp>
    </p:spTree>
    <p:extLst>
      <p:ext uri="{BB962C8B-B14F-4D97-AF65-F5344CB8AC3E}">
        <p14:creationId xmlns:p14="http://schemas.microsoft.com/office/powerpoint/2010/main" val="237486492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solidFill>
                  <a:schemeClr val="tx1"/>
                </a:solidFill>
              </a:defRPr>
            </a:lvl1pPr>
            <a:extLst/>
          </a:lstStyle>
          <a:p>
            <a:pPr>
              <a:defRPr/>
            </a:pPr>
            <a:r>
              <a:rPr lang="en-US" smtClean="0"/>
              <a:t>Report Errors to Management</a:t>
            </a:r>
            <a:endParaRPr lang="en-US"/>
          </a:p>
        </p:txBody>
      </p:sp>
      <p:sp>
        <p:nvSpPr>
          <p:cNvPr id="7" name="Slide Number Placeholder 6"/>
          <p:cNvSpPr>
            <a:spLocks noGrp="1"/>
          </p:cNvSpPr>
          <p:nvPr>
            <p:ph type="sldNum" sz="quarter" idx="12"/>
          </p:nvPr>
        </p:nvSpPr>
        <p:spPr/>
        <p:txBody>
          <a:bodyPr/>
          <a:lstStyle>
            <a:lvl1pPr>
              <a:defRPr/>
            </a:lvl1pPr>
          </a:lstStyle>
          <a:p>
            <a:pPr>
              <a:defRPr/>
            </a:pPr>
            <a:fld id="{AD164364-DC87-47B9-9DFB-69187C0FD3D3}" type="slidenum">
              <a:rPr lang="en-US" altLang="en-US"/>
              <a:pPr>
                <a:defRPr/>
              </a:pPr>
              <a:t>‹#›</a:t>
            </a:fld>
            <a:endParaRPr lang="en-US" altLang="en-US"/>
          </a:p>
        </p:txBody>
      </p:sp>
    </p:spTree>
    <p:extLst>
      <p:ext uri="{BB962C8B-B14F-4D97-AF65-F5344CB8AC3E}">
        <p14:creationId xmlns:p14="http://schemas.microsoft.com/office/powerpoint/2010/main" val="123518978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solidFill>
                  <a:schemeClr val="tx1"/>
                </a:solidFill>
              </a:defRPr>
            </a:lvl1pPr>
            <a:extLst/>
          </a:lstStyle>
          <a:p>
            <a:pPr>
              <a:defRPr/>
            </a:pPr>
            <a:r>
              <a:rPr lang="en-US" smtClean="0"/>
              <a:t>Report Errors to Management</a:t>
            </a:r>
            <a:endParaRPr lang="en-US"/>
          </a:p>
        </p:txBody>
      </p:sp>
      <p:sp>
        <p:nvSpPr>
          <p:cNvPr id="9" name="Slide Number Placeholder 8"/>
          <p:cNvSpPr>
            <a:spLocks noGrp="1"/>
          </p:cNvSpPr>
          <p:nvPr>
            <p:ph type="sldNum" sz="quarter" idx="12"/>
          </p:nvPr>
        </p:nvSpPr>
        <p:spPr/>
        <p:txBody>
          <a:bodyPr/>
          <a:lstStyle>
            <a:lvl1pPr>
              <a:defRPr/>
            </a:lvl1pPr>
          </a:lstStyle>
          <a:p>
            <a:pPr>
              <a:defRPr/>
            </a:pPr>
            <a:fld id="{F21BE4F5-C2DA-45D9-BA3D-2003A396D42B}" type="slidenum">
              <a:rPr lang="en-US" altLang="en-US"/>
              <a:pPr>
                <a:defRPr/>
              </a:pPr>
              <a:t>‹#›</a:t>
            </a:fld>
            <a:endParaRPr lang="en-US" altLang="en-US"/>
          </a:p>
        </p:txBody>
      </p:sp>
    </p:spTree>
    <p:extLst>
      <p:ext uri="{BB962C8B-B14F-4D97-AF65-F5344CB8AC3E}">
        <p14:creationId xmlns:p14="http://schemas.microsoft.com/office/powerpoint/2010/main" val="119530619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solidFill>
                  <a:schemeClr val="tx1"/>
                </a:solidFill>
              </a:defRPr>
            </a:lvl1pPr>
            <a:extLst/>
          </a:lstStyle>
          <a:p>
            <a:pPr>
              <a:defRPr/>
            </a:pPr>
            <a:r>
              <a:rPr lang="en-US" smtClean="0"/>
              <a:t>Report Errors to Management</a:t>
            </a:r>
            <a:endParaRPr lang="en-US"/>
          </a:p>
        </p:txBody>
      </p:sp>
      <p:sp>
        <p:nvSpPr>
          <p:cNvPr id="5" name="Slide Number Placeholder 4"/>
          <p:cNvSpPr>
            <a:spLocks noGrp="1"/>
          </p:cNvSpPr>
          <p:nvPr>
            <p:ph type="sldNum" sz="quarter" idx="12"/>
          </p:nvPr>
        </p:nvSpPr>
        <p:spPr/>
        <p:txBody>
          <a:bodyPr/>
          <a:lstStyle>
            <a:lvl1pPr>
              <a:defRPr/>
            </a:lvl1pPr>
          </a:lstStyle>
          <a:p>
            <a:pPr>
              <a:defRPr/>
            </a:pPr>
            <a:fld id="{C2E41598-7AF7-418F-9809-1B9E2B62645B}" type="slidenum">
              <a:rPr lang="en-US" altLang="en-US"/>
              <a:pPr>
                <a:defRPr/>
              </a:pPr>
              <a:t>‹#›</a:t>
            </a:fld>
            <a:endParaRPr lang="en-US" altLang="en-US"/>
          </a:p>
        </p:txBody>
      </p:sp>
    </p:spTree>
    <p:extLst>
      <p:ext uri="{BB962C8B-B14F-4D97-AF65-F5344CB8AC3E}">
        <p14:creationId xmlns:p14="http://schemas.microsoft.com/office/powerpoint/2010/main" val="265666438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solidFill>
                  <a:schemeClr val="tx1"/>
                </a:solidFill>
              </a:defRPr>
            </a:lvl1pPr>
          </a:lstStyle>
          <a:p>
            <a:pPr>
              <a:defRPr/>
            </a:pPr>
            <a:r>
              <a:rPr lang="en-US" smtClean="0"/>
              <a:t>Report Errors to Management</a:t>
            </a:r>
            <a:endParaRPr lang="en-US"/>
          </a:p>
        </p:txBody>
      </p:sp>
      <p:sp>
        <p:nvSpPr>
          <p:cNvPr id="4" name="Slide Number Placeholder 17"/>
          <p:cNvSpPr>
            <a:spLocks noGrp="1"/>
          </p:cNvSpPr>
          <p:nvPr>
            <p:ph type="sldNum" sz="quarter" idx="12"/>
          </p:nvPr>
        </p:nvSpPr>
        <p:spPr/>
        <p:txBody>
          <a:bodyPr/>
          <a:lstStyle>
            <a:lvl1pPr>
              <a:defRPr/>
            </a:lvl1pPr>
          </a:lstStyle>
          <a:p>
            <a:pPr>
              <a:defRPr/>
            </a:pPr>
            <a:fld id="{6D47B43C-A261-4FCB-A5DC-5F095377F3BD}" type="slidenum">
              <a:rPr lang="en-US" altLang="en-US"/>
              <a:pPr>
                <a:defRPr/>
              </a:pPr>
              <a:t>‹#›</a:t>
            </a:fld>
            <a:endParaRPr lang="en-US" altLang="en-US"/>
          </a:p>
        </p:txBody>
      </p:sp>
    </p:spTree>
    <p:extLst>
      <p:ext uri="{BB962C8B-B14F-4D97-AF65-F5344CB8AC3E}">
        <p14:creationId xmlns:p14="http://schemas.microsoft.com/office/powerpoint/2010/main" val="97639582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solidFill>
                  <a:schemeClr val="tx1"/>
                </a:solidFill>
              </a:defRPr>
            </a:lvl1pPr>
            <a:extLst/>
          </a:lstStyle>
          <a:p>
            <a:pPr>
              <a:defRPr/>
            </a:pPr>
            <a:r>
              <a:rPr lang="en-US" smtClean="0"/>
              <a:t>Report Errors to Management</a:t>
            </a:r>
            <a:endParaRPr lang="en-US"/>
          </a:p>
        </p:txBody>
      </p:sp>
      <p:sp>
        <p:nvSpPr>
          <p:cNvPr id="7" name="Slide Number Placeholder 6"/>
          <p:cNvSpPr>
            <a:spLocks noGrp="1"/>
          </p:cNvSpPr>
          <p:nvPr>
            <p:ph type="sldNum" sz="quarter" idx="12"/>
          </p:nvPr>
        </p:nvSpPr>
        <p:spPr/>
        <p:txBody>
          <a:bodyPr/>
          <a:lstStyle>
            <a:lvl1pPr>
              <a:defRPr/>
            </a:lvl1pPr>
          </a:lstStyle>
          <a:p>
            <a:pPr>
              <a:defRPr/>
            </a:pPr>
            <a:fld id="{9505D4B2-8D02-4E4B-8897-B5197ED89619}" type="slidenum">
              <a:rPr lang="en-US" altLang="en-US"/>
              <a:pPr>
                <a:defRPr/>
              </a:pPr>
              <a:t>‹#›</a:t>
            </a:fld>
            <a:endParaRPr lang="en-US" altLang="en-US"/>
          </a:p>
        </p:txBody>
      </p:sp>
    </p:spTree>
    <p:extLst>
      <p:ext uri="{BB962C8B-B14F-4D97-AF65-F5344CB8AC3E}">
        <p14:creationId xmlns:p14="http://schemas.microsoft.com/office/powerpoint/2010/main" val="4770293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6" name="Freeform 18"/>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smtClean="0"/>
              <a:t>Report Errors to Management</a:t>
            </a:r>
            <a:endParaRPr lang="en-US"/>
          </a:p>
        </p:txBody>
      </p:sp>
      <p:sp>
        <p:nvSpPr>
          <p:cNvPr id="13" name="Slide Number Placeholder 6"/>
          <p:cNvSpPr>
            <a:spLocks noGrp="1"/>
          </p:cNvSpPr>
          <p:nvPr>
            <p:ph type="sldNum" sz="quarter" idx="12"/>
          </p:nvPr>
        </p:nvSpPr>
        <p:spPr/>
        <p:txBody>
          <a:bodyPr/>
          <a:lstStyle>
            <a:lvl1pPr>
              <a:defRPr/>
            </a:lvl1pPr>
          </a:lstStyle>
          <a:p>
            <a:pPr>
              <a:defRPr/>
            </a:pPr>
            <a:fld id="{03E95618-F796-4878-9543-552D8DB6AEDF}" type="slidenum">
              <a:rPr lang="en-US" altLang="en-US"/>
              <a:pPr>
                <a:defRPr/>
              </a:pPr>
              <a:t>‹#›</a:t>
            </a:fld>
            <a:endParaRPr lang="en-US" altLang="en-US"/>
          </a:p>
        </p:txBody>
      </p:sp>
    </p:spTree>
    <p:extLst>
      <p:ext uri="{BB962C8B-B14F-4D97-AF65-F5344CB8AC3E}">
        <p14:creationId xmlns:p14="http://schemas.microsoft.com/office/powerpoint/2010/main" val="3132230391"/>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p>
        </p:txBody>
      </p:sp>
      <p:sp>
        <p:nvSpPr>
          <p:cNvPr id="22" name="Footer Placeholder 21"/>
          <p:cNvSpPr>
            <a:spLocks noGrp="1"/>
          </p:cNvSpPr>
          <p:nvPr>
            <p:ph type="ftr" sz="quarter" idx="3"/>
          </p:nvPr>
        </p:nvSpPr>
        <p:spPr>
          <a:xfrm>
            <a:off x="2286000" y="6400800"/>
            <a:ext cx="4445000" cy="762000"/>
          </a:xfrm>
          <a:prstGeom prst="rect">
            <a:avLst/>
          </a:prstGeom>
        </p:spPr>
        <p:txBody>
          <a:bodyPr vert="horz" anchor="b"/>
          <a:lstStyle>
            <a:lvl1pPr algn="r" eaLnBrk="1" fontAlgn="auto" latinLnBrk="0" hangingPunct="1">
              <a:spcBef>
                <a:spcPts val="0"/>
              </a:spcBef>
              <a:spcAft>
                <a:spcPts val="0"/>
              </a:spcAft>
              <a:defRPr kumimoji="0" sz="1600" b="1">
                <a:solidFill>
                  <a:srgbClr val="FF0000"/>
                </a:solidFill>
                <a:latin typeface="+mn-lt"/>
                <a:cs typeface="+mn-cs"/>
              </a:defRPr>
            </a:lvl1pPr>
            <a:extLst/>
          </a:lstStyle>
          <a:p>
            <a:pPr>
              <a:defRPr/>
            </a:pPr>
            <a:r>
              <a:rPr lang="en-US" smtClean="0"/>
              <a:t>Report Errors to Management</a:t>
            </a: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b="0">
                <a:solidFill>
                  <a:schemeClr val="tx1"/>
                </a:solidFill>
                <a:latin typeface="Lucida Sans Unicode" pitchFamily="34" charset="0"/>
              </a:defRPr>
            </a:lvl1pPr>
          </a:lstStyle>
          <a:p>
            <a:pPr>
              <a:defRPr/>
            </a:pPr>
            <a:fld id="{E93CF9E0-7482-4869-8159-7537D8CFB2AB}" type="slidenum">
              <a:rPr lang="en-US" altLang="en-US"/>
              <a:pPr>
                <a:defRPr/>
              </a:pPr>
              <a:t>‹#›</a:t>
            </a:fld>
            <a:endParaRPr lang="en-US" altLang="en-US"/>
          </a:p>
        </p:txBody>
      </p:sp>
      <p:pic>
        <p:nvPicPr>
          <p:cNvPr id="1037"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58175" y="0"/>
            <a:ext cx="8858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033">
                                            <p:txEl>
                                              <p:pRg st="0" end="0"/>
                                            </p:txEl>
                                          </p:spTgt>
                                        </p:tgtEl>
                                        <p:attrNameLst>
                                          <p:attrName>style.visibility</p:attrName>
                                        </p:attrNameLst>
                                      </p:cBhvr>
                                      <p:to>
                                        <p:strVal val="visible"/>
                                      </p:to>
                                    </p:set>
                                    <p:animEffect transition="in" filter="fade">
                                      <p:cBhvr>
                                        <p:cTn id="14" dur="500"/>
                                        <p:tgtEl>
                                          <p:spTgt spid="1033">
                                            <p:txEl>
                                              <p:pRg st="0" end="0"/>
                                            </p:txEl>
                                          </p:spTgt>
                                        </p:tgtEl>
                                      </p:cBhvr>
                                    </p:animEffect>
                                    <p:anim calcmode="lin" valueType="num">
                                      <p:cBhvr>
                                        <p:cTn id="15" dur="500" fill="hold"/>
                                        <p:tgtEl>
                                          <p:spTgt spid="103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3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033">
                                            <p:txEl>
                                              <p:pRg st="1" end="1"/>
                                            </p:txEl>
                                          </p:spTgt>
                                        </p:tgtEl>
                                        <p:attrNameLst>
                                          <p:attrName>style.visibility</p:attrName>
                                        </p:attrNameLst>
                                      </p:cBhvr>
                                      <p:to>
                                        <p:strVal val="visible"/>
                                      </p:to>
                                    </p:set>
                                    <p:animEffect transition="in" filter="fade">
                                      <p:cBhvr>
                                        <p:cTn id="19" dur="500"/>
                                        <p:tgtEl>
                                          <p:spTgt spid="1033">
                                            <p:txEl>
                                              <p:pRg st="1" end="1"/>
                                            </p:txEl>
                                          </p:spTgt>
                                        </p:tgtEl>
                                      </p:cBhvr>
                                    </p:animEffect>
                                    <p:anim calcmode="lin" valueType="num">
                                      <p:cBhvr>
                                        <p:cTn id="20" dur="500" fill="hold"/>
                                        <p:tgtEl>
                                          <p:spTgt spid="103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03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033">
                                            <p:txEl>
                                              <p:pRg st="2" end="2"/>
                                            </p:txEl>
                                          </p:spTgt>
                                        </p:tgtEl>
                                        <p:attrNameLst>
                                          <p:attrName>style.visibility</p:attrName>
                                        </p:attrNameLst>
                                      </p:cBhvr>
                                      <p:to>
                                        <p:strVal val="visible"/>
                                      </p:to>
                                    </p:set>
                                    <p:animEffect transition="in" filter="fade">
                                      <p:cBhvr>
                                        <p:cTn id="24" dur="500"/>
                                        <p:tgtEl>
                                          <p:spTgt spid="1033">
                                            <p:txEl>
                                              <p:pRg st="2" end="2"/>
                                            </p:txEl>
                                          </p:spTgt>
                                        </p:tgtEl>
                                      </p:cBhvr>
                                    </p:animEffect>
                                    <p:anim calcmode="lin" valueType="num">
                                      <p:cBhvr>
                                        <p:cTn id="25" dur="500" fill="hold"/>
                                        <p:tgtEl>
                                          <p:spTgt spid="103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03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1033">
                                            <p:txEl>
                                              <p:pRg st="3" end="3"/>
                                            </p:txEl>
                                          </p:spTgt>
                                        </p:tgtEl>
                                        <p:attrNameLst>
                                          <p:attrName>style.visibility</p:attrName>
                                        </p:attrNameLst>
                                      </p:cBhvr>
                                      <p:to>
                                        <p:strVal val="visible"/>
                                      </p:to>
                                    </p:set>
                                    <p:animEffect transition="in" filter="fade">
                                      <p:cBhvr>
                                        <p:cTn id="29" dur="500"/>
                                        <p:tgtEl>
                                          <p:spTgt spid="1033">
                                            <p:txEl>
                                              <p:pRg st="3" end="3"/>
                                            </p:txEl>
                                          </p:spTgt>
                                        </p:tgtEl>
                                      </p:cBhvr>
                                    </p:animEffect>
                                    <p:anim calcmode="lin" valueType="num">
                                      <p:cBhvr>
                                        <p:cTn id="30" dur="500" fill="hold"/>
                                        <p:tgtEl>
                                          <p:spTgt spid="103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103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1033">
                                            <p:txEl>
                                              <p:pRg st="4" end="4"/>
                                            </p:txEl>
                                          </p:spTgt>
                                        </p:tgtEl>
                                        <p:attrNameLst>
                                          <p:attrName>style.visibility</p:attrName>
                                        </p:attrNameLst>
                                      </p:cBhvr>
                                      <p:to>
                                        <p:strVal val="visible"/>
                                      </p:to>
                                    </p:set>
                                    <p:animEffect transition="in" filter="fade">
                                      <p:cBhvr>
                                        <p:cTn id="34" dur="500"/>
                                        <p:tgtEl>
                                          <p:spTgt spid="1033">
                                            <p:txEl>
                                              <p:pRg st="4" end="4"/>
                                            </p:txEl>
                                          </p:spTgt>
                                        </p:tgtEl>
                                      </p:cBhvr>
                                    </p:animEffect>
                                    <p:anim calcmode="lin" valueType="num">
                                      <p:cBhvr>
                                        <p:cTn id="35" dur="500" fill="hold"/>
                                        <p:tgtEl>
                                          <p:spTgt spid="103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03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33" grpId="0" build="p">
        <p:tmplLst>
          <p:tmpl lvl="1">
            <p:tnLst>
              <p:par>
                <p:cTn presetID="44" presetClass="entr" presetSubtype="0" fill="hold" nodeType="clickEffect">
                  <p:stCondLst>
                    <p:cond delay="0"/>
                  </p:stCondLst>
                  <p:childTnLst>
                    <p:set>
                      <p:cBhvr>
                        <p:cTn dur="1" fill="hold">
                          <p:stCondLst>
                            <p:cond delay="0"/>
                          </p:stCondLst>
                        </p:cTn>
                        <p:tgtEl>
                          <p:spTgt spid="1033"/>
                        </p:tgtEl>
                        <p:attrNameLst>
                          <p:attrName>style.visibility</p:attrName>
                        </p:attrNameLst>
                      </p:cBhvr>
                      <p:to>
                        <p:strVal val="visible"/>
                      </p:to>
                    </p:set>
                    <p:animEffect transition="in" filter="fade">
                      <p:cBhvr>
                        <p:cTn dur="500"/>
                        <p:tgtEl>
                          <p:spTgt spid="1033"/>
                        </p:tgtEl>
                      </p:cBhvr>
                    </p:animEffect>
                    <p:anim calcmode="lin" valueType="num">
                      <p:cBhvr>
                        <p:cTn dur="500" fill="hold"/>
                        <p:tgtEl>
                          <p:spTgt spid="1033"/>
                        </p:tgtEl>
                        <p:attrNameLst>
                          <p:attrName>ppt_x</p:attrName>
                        </p:attrNameLst>
                      </p:cBhvr>
                      <p:tavLst>
                        <p:tav tm="0">
                          <p:val>
                            <p:strVal val="#ppt_x"/>
                          </p:val>
                        </p:tav>
                        <p:tav tm="100000">
                          <p:val>
                            <p:strVal val="#ppt_x"/>
                          </p:val>
                        </p:tav>
                      </p:tavLst>
                    </p:anim>
                    <p:anim calcmode="lin" valueType="num">
                      <p:cBhvr>
                        <p:cTn dur="500" fill="hold"/>
                        <p:tgtEl>
                          <p:spTgt spid="1033"/>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1033"/>
                        </p:tgtEl>
                        <p:attrNameLst>
                          <p:attrName>style.visibility</p:attrName>
                        </p:attrNameLst>
                      </p:cBhvr>
                      <p:to>
                        <p:strVal val="visible"/>
                      </p:to>
                    </p:set>
                    <p:animEffect transition="in" filter="fade">
                      <p:cBhvr>
                        <p:cTn dur="500"/>
                        <p:tgtEl>
                          <p:spTgt spid="1033"/>
                        </p:tgtEl>
                      </p:cBhvr>
                    </p:animEffect>
                    <p:anim calcmode="lin" valueType="num">
                      <p:cBhvr>
                        <p:cTn dur="500" fill="hold"/>
                        <p:tgtEl>
                          <p:spTgt spid="1033"/>
                        </p:tgtEl>
                        <p:attrNameLst>
                          <p:attrName>ppt_x</p:attrName>
                        </p:attrNameLst>
                      </p:cBhvr>
                      <p:tavLst>
                        <p:tav tm="0">
                          <p:val>
                            <p:strVal val="#ppt_x"/>
                          </p:val>
                        </p:tav>
                        <p:tav tm="100000">
                          <p:val>
                            <p:strVal val="#ppt_x"/>
                          </p:val>
                        </p:tav>
                      </p:tavLst>
                    </p:anim>
                    <p:anim calcmode="lin" valueType="num">
                      <p:cBhvr>
                        <p:cTn dur="500" fill="hold"/>
                        <p:tgtEl>
                          <p:spTgt spid="1033"/>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1033"/>
                        </p:tgtEl>
                        <p:attrNameLst>
                          <p:attrName>style.visibility</p:attrName>
                        </p:attrNameLst>
                      </p:cBhvr>
                      <p:to>
                        <p:strVal val="visible"/>
                      </p:to>
                    </p:set>
                    <p:animEffect transition="in" filter="fade">
                      <p:cBhvr>
                        <p:cTn dur="500"/>
                        <p:tgtEl>
                          <p:spTgt spid="1033"/>
                        </p:tgtEl>
                      </p:cBhvr>
                    </p:animEffect>
                    <p:anim calcmode="lin" valueType="num">
                      <p:cBhvr>
                        <p:cTn dur="500" fill="hold"/>
                        <p:tgtEl>
                          <p:spTgt spid="1033"/>
                        </p:tgtEl>
                        <p:attrNameLst>
                          <p:attrName>ppt_x</p:attrName>
                        </p:attrNameLst>
                      </p:cBhvr>
                      <p:tavLst>
                        <p:tav tm="0">
                          <p:val>
                            <p:strVal val="#ppt_x"/>
                          </p:val>
                        </p:tav>
                        <p:tav tm="100000">
                          <p:val>
                            <p:strVal val="#ppt_x"/>
                          </p:val>
                        </p:tav>
                      </p:tavLst>
                    </p:anim>
                    <p:anim calcmode="lin" valueType="num">
                      <p:cBhvr>
                        <p:cTn dur="500" fill="hold"/>
                        <p:tgtEl>
                          <p:spTgt spid="1033"/>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1033"/>
                        </p:tgtEl>
                        <p:attrNameLst>
                          <p:attrName>style.visibility</p:attrName>
                        </p:attrNameLst>
                      </p:cBhvr>
                      <p:to>
                        <p:strVal val="visible"/>
                      </p:to>
                    </p:set>
                    <p:animEffect transition="in" filter="fade">
                      <p:cBhvr>
                        <p:cTn dur="500"/>
                        <p:tgtEl>
                          <p:spTgt spid="1033"/>
                        </p:tgtEl>
                      </p:cBhvr>
                    </p:animEffect>
                    <p:anim calcmode="lin" valueType="num">
                      <p:cBhvr>
                        <p:cTn dur="500" fill="hold"/>
                        <p:tgtEl>
                          <p:spTgt spid="1033"/>
                        </p:tgtEl>
                        <p:attrNameLst>
                          <p:attrName>ppt_x</p:attrName>
                        </p:attrNameLst>
                      </p:cBhvr>
                      <p:tavLst>
                        <p:tav tm="0">
                          <p:val>
                            <p:strVal val="#ppt_x"/>
                          </p:val>
                        </p:tav>
                        <p:tav tm="100000">
                          <p:val>
                            <p:strVal val="#ppt_x"/>
                          </p:val>
                        </p:tav>
                      </p:tavLst>
                    </p:anim>
                    <p:anim calcmode="lin" valueType="num">
                      <p:cBhvr>
                        <p:cTn dur="500" fill="hold"/>
                        <p:tgtEl>
                          <p:spTgt spid="1033"/>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1033"/>
                        </p:tgtEl>
                        <p:attrNameLst>
                          <p:attrName>style.visibility</p:attrName>
                        </p:attrNameLst>
                      </p:cBhvr>
                      <p:to>
                        <p:strVal val="visible"/>
                      </p:to>
                    </p:set>
                    <p:animEffect transition="in" filter="fade">
                      <p:cBhvr>
                        <p:cTn dur="500"/>
                        <p:tgtEl>
                          <p:spTgt spid="1033"/>
                        </p:tgtEl>
                      </p:cBhvr>
                    </p:animEffect>
                    <p:anim calcmode="lin" valueType="num">
                      <p:cBhvr>
                        <p:cTn dur="500" fill="hold"/>
                        <p:tgtEl>
                          <p:spTgt spid="1033"/>
                        </p:tgtEl>
                        <p:attrNameLst>
                          <p:attrName>ppt_x</p:attrName>
                        </p:attrNameLst>
                      </p:cBhvr>
                      <p:tavLst>
                        <p:tav tm="0">
                          <p:val>
                            <p:strVal val="#ppt_x"/>
                          </p:val>
                        </p:tav>
                        <p:tav tm="100000">
                          <p:val>
                            <p:strVal val="#ppt_x"/>
                          </p:val>
                        </p:tav>
                      </p:tavLst>
                    </p:anim>
                    <p:anim calcmode="lin" valueType="num">
                      <p:cBhvr>
                        <p:cTn dur="500" fill="hold"/>
                        <p:tgtEl>
                          <p:spTgt spid="1033"/>
                        </p:tgtEl>
                        <p:attrNameLst>
                          <p:attrName>ppt_y</p:attrName>
                        </p:attrNameLst>
                      </p:cBhvr>
                      <p:tavLst>
                        <p:tav tm="0">
                          <p:val>
                            <p:strVal val="#ppt_y+.05"/>
                          </p:val>
                        </p:tav>
                        <p:tav tm="100000">
                          <p:val>
                            <p:strVal val="#ppt_y"/>
                          </p:val>
                        </p:tav>
                      </p:tavLst>
                    </p:anim>
                  </p:childTnLst>
                </p:cTn>
              </p:par>
            </p:tnLst>
          </p:tmpl>
        </p:tmplLst>
      </p:bldP>
    </p:bldLst>
  </p:timing>
  <p:hf sldNum="0"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8229600" cy="1143000"/>
          </a:xfrm>
        </p:spPr>
        <p:txBody>
          <a:bodyPr/>
          <a:lstStyle/>
          <a:p>
            <a:pPr algn="ctr"/>
            <a:r>
              <a:rPr lang="en-US" altLang="en-US" sz="6000" dirty="0" smtClean="0">
                <a:solidFill>
                  <a:srgbClr val="464646"/>
                </a:solidFill>
              </a:rPr>
              <a:t>Back Safety Plan</a:t>
            </a:r>
            <a:endParaRPr lang="en-US" dirty="0"/>
          </a:p>
        </p:txBody>
      </p:sp>
      <p:sp>
        <p:nvSpPr>
          <p:cNvPr id="2" name="Content Placeholder 1"/>
          <p:cNvSpPr>
            <a:spLocks noGrp="1"/>
          </p:cNvSpPr>
          <p:nvPr>
            <p:ph idx="1"/>
          </p:nvPr>
        </p:nvSpPr>
        <p:spPr>
          <a:xfrm>
            <a:off x="228600" y="1600200"/>
            <a:ext cx="8534400" cy="4648200"/>
          </a:xfrm>
        </p:spPr>
        <p:txBody>
          <a:bodyPr/>
          <a:lstStyle/>
          <a:p>
            <a:pPr>
              <a:lnSpc>
                <a:spcPct val="200000"/>
              </a:lnSpc>
            </a:pPr>
            <a:r>
              <a:rPr lang="en-US" sz="2200" dirty="0" smtClean="0"/>
              <a:t>Back </a:t>
            </a:r>
            <a:r>
              <a:rPr lang="en-US" sz="2200" dirty="0"/>
              <a:t>disorders can develop gradually as a result of </a:t>
            </a:r>
            <a:r>
              <a:rPr lang="en-US" sz="2200" dirty="0" smtClean="0"/>
              <a:t>micro-trauma </a:t>
            </a:r>
            <a:r>
              <a:rPr lang="en-US" sz="2200" dirty="0"/>
              <a:t>brought about by repetitive activity over time or can be the product of a single traumatic event. </a:t>
            </a:r>
            <a:endParaRPr lang="en-US" sz="2200" dirty="0" smtClean="0"/>
          </a:p>
          <a:p>
            <a:pPr>
              <a:lnSpc>
                <a:spcPct val="200000"/>
              </a:lnSpc>
            </a:pPr>
            <a:r>
              <a:rPr lang="en-US" sz="2200" dirty="0"/>
              <a:t>Because of the slow and progressive onset of this internal injury, the condition is often ignored until the symptoms become acute, often resulting in disabling injury. </a:t>
            </a:r>
          </a:p>
          <a:p>
            <a:pPr>
              <a:lnSpc>
                <a:spcPct val="200000"/>
              </a:lnSpc>
            </a:pPr>
            <a:endParaRPr lang="en-US" sz="2200" dirty="0"/>
          </a:p>
        </p:txBody>
      </p:sp>
      <p:sp>
        <p:nvSpPr>
          <p:cNvPr id="4" name="Footer Placeholder 3"/>
          <p:cNvSpPr>
            <a:spLocks noGrp="1"/>
          </p:cNvSpPr>
          <p:nvPr>
            <p:ph type="ftr" sz="quarter" idx="11"/>
          </p:nvPr>
        </p:nvSpPr>
        <p:spPr>
          <a:xfrm>
            <a:off x="2133600" y="6060743"/>
            <a:ext cx="4445000" cy="762000"/>
          </a:xfrm>
        </p:spPr>
        <p:txBody>
          <a:bodyPr/>
          <a:lstStyle/>
          <a:p>
            <a:pPr>
              <a:defRPr/>
            </a:pPr>
            <a:r>
              <a:rPr lang="en-US" dirty="0" smtClean="0">
                <a:solidFill>
                  <a:srgbClr val="FF0000"/>
                </a:solidFill>
              </a:rPr>
              <a:t>Report Errors to Management</a:t>
            </a:r>
            <a:endParaRPr lang="en-US" dirty="0">
              <a:solidFill>
                <a:srgbClr val="FF0000"/>
              </a:solidFill>
            </a:endParaRPr>
          </a:p>
        </p:txBody>
      </p:sp>
    </p:spTree>
    <p:extLst>
      <p:ext uri="{BB962C8B-B14F-4D97-AF65-F5344CB8AC3E}">
        <p14:creationId xmlns:p14="http://schemas.microsoft.com/office/powerpoint/2010/main" val="217994563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762000" y="455613"/>
            <a:ext cx="7467600" cy="701675"/>
          </a:xfrm>
        </p:spPr>
        <p:txBody>
          <a:bodyPr>
            <a:normAutofit fontScale="90000"/>
          </a:bodyPr>
          <a:lstStyle/>
          <a:p>
            <a:pPr eaLnBrk="1" hangingPunct="1">
              <a:defRPr/>
            </a:pPr>
            <a:r>
              <a:rPr lang="en-US" altLang="en-US" dirty="0" smtClean="0"/>
              <a:t>Basic Rules of Lifting</a:t>
            </a:r>
          </a:p>
        </p:txBody>
      </p:sp>
      <p:sp>
        <p:nvSpPr>
          <p:cNvPr id="4099" name="Rectangle 3"/>
          <p:cNvSpPr>
            <a:spLocks noGrp="1" noChangeArrowheads="1"/>
          </p:cNvSpPr>
          <p:nvPr>
            <p:ph type="body" idx="4294967295"/>
          </p:nvPr>
        </p:nvSpPr>
        <p:spPr>
          <a:xfrm>
            <a:off x="609599" y="1219200"/>
            <a:ext cx="7847013" cy="4683125"/>
          </a:xfrm>
        </p:spPr>
        <p:txBody>
          <a:bodyPr/>
          <a:lstStyle/>
          <a:p>
            <a:pPr eaLnBrk="1" hangingPunct="1">
              <a:lnSpc>
                <a:spcPct val="150000"/>
              </a:lnSpc>
            </a:pPr>
            <a:r>
              <a:rPr lang="en-US" altLang="en-US" dirty="0" smtClean="0"/>
              <a:t>Size up the load before you lift</a:t>
            </a:r>
          </a:p>
          <a:p>
            <a:pPr eaLnBrk="1" hangingPunct="1">
              <a:lnSpc>
                <a:spcPct val="150000"/>
              </a:lnSpc>
            </a:pPr>
            <a:r>
              <a:rPr lang="en-US" altLang="en-US" dirty="0" smtClean="0"/>
              <a:t>Bend your knees</a:t>
            </a:r>
          </a:p>
          <a:p>
            <a:pPr eaLnBrk="1" hangingPunct="1">
              <a:lnSpc>
                <a:spcPct val="150000"/>
              </a:lnSpc>
            </a:pPr>
            <a:r>
              <a:rPr lang="en-US" altLang="en-US" dirty="0" smtClean="0"/>
              <a:t>Center yourself over the load</a:t>
            </a:r>
          </a:p>
          <a:p>
            <a:pPr eaLnBrk="1" hangingPunct="1">
              <a:lnSpc>
                <a:spcPct val="150000"/>
              </a:lnSpc>
            </a:pPr>
            <a:r>
              <a:rPr lang="en-US" altLang="en-US" dirty="0" smtClean="0"/>
              <a:t>Get a good hand hold</a:t>
            </a:r>
          </a:p>
          <a:p>
            <a:pPr eaLnBrk="1" hangingPunct="1">
              <a:lnSpc>
                <a:spcPct val="150000"/>
              </a:lnSpc>
            </a:pPr>
            <a:r>
              <a:rPr lang="en-US" altLang="en-US" dirty="0" smtClean="0"/>
              <a:t>Lift straight up – let your legs do the work</a:t>
            </a:r>
          </a:p>
          <a:p>
            <a:pPr eaLnBrk="1" hangingPunct="1">
              <a:lnSpc>
                <a:spcPct val="150000"/>
              </a:lnSpc>
            </a:pPr>
            <a:r>
              <a:rPr lang="en-US" altLang="en-US" dirty="0" smtClean="0"/>
              <a:t>Never twist or turn</a:t>
            </a:r>
          </a:p>
          <a:p>
            <a:pPr eaLnBrk="1" hangingPunct="1"/>
            <a:endParaRPr lang="en-US" altLang="en-US" dirty="0" smtClean="0"/>
          </a:p>
        </p:txBody>
      </p:sp>
      <p:sp>
        <p:nvSpPr>
          <p:cNvPr id="14341" name="Text Box 7"/>
          <p:cNvSpPr txBox="1">
            <a:spLocks noChangeArrowheads="1"/>
          </p:cNvSpPr>
          <p:nvPr/>
        </p:nvSpPr>
        <p:spPr bwMode="auto">
          <a:xfrm>
            <a:off x="8456613" y="64770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4000" b="1">
                <a:solidFill>
                  <a:srgbClr val="1359A0"/>
                </a:solidFill>
                <a:latin typeface="Verdana" pitchFamily="34" charset="0"/>
              </a:defRPr>
            </a:lvl1pPr>
            <a:lvl2pPr marL="742950" indent="-285750">
              <a:defRPr sz="4000" b="1">
                <a:solidFill>
                  <a:srgbClr val="1359A0"/>
                </a:solidFill>
                <a:latin typeface="Verdana" pitchFamily="34" charset="0"/>
              </a:defRPr>
            </a:lvl2pPr>
            <a:lvl3pPr marL="1143000" indent="-228600">
              <a:defRPr sz="4000" b="1">
                <a:solidFill>
                  <a:srgbClr val="1359A0"/>
                </a:solidFill>
                <a:latin typeface="Verdana" pitchFamily="34" charset="0"/>
              </a:defRPr>
            </a:lvl3pPr>
            <a:lvl4pPr marL="1600200" indent="-228600">
              <a:defRPr sz="4000" b="1">
                <a:solidFill>
                  <a:srgbClr val="1359A0"/>
                </a:solidFill>
                <a:latin typeface="Verdana" pitchFamily="34" charset="0"/>
              </a:defRPr>
            </a:lvl4pPr>
            <a:lvl5pPr marL="2057400" indent="-228600">
              <a:defRPr sz="4000" b="1">
                <a:solidFill>
                  <a:srgbClr val="1359A0"/>
                </a:solidFill>
                <a:latin typeface="Verdana" pitchFamily="34" charset="0"/>
              </a:defRPr>
            </a:lvl5pPr>
            <a:lvl6pPr marL="2514600" indent="-228600" eaLnBrk="0" fontAlgn="base" hangingPunct="0">
              <a:spcBef>
                <a:spcPct val="0"/>
              </a:spcBef>
              <a:spcAft>
                <a:spcPct val="0"/>
              </a:spcAft>
              <a:defRPr sz="4000" b="1">
                <a:solidFill>
                  <a:srgbClr val="1359A0"/>
                </a:solidFill>
                <a:latin typeface="Verdana" pitchFamily="34" charset="0"/>
              </a:defRPr>
            </a:lvl6pPr>
            <a:lvl7pPr marL="2971800" indent="-228600" eaLnBrk="0" fontAlgn="base" hangingPunct="0">
              <a:spcBef>
                <a:spcPct val="0"/>
              </a:spcBef>
              <a:spcAft>
                <a:spcPct val="0"/>
              </a:spcAft>
              <a:defRPr sz="4000" b="1">
                <a:solidFill>
                  <a:srgbClr val="1359A0"/>
                </a:solidFill>
                <a:latin typeface="Verdana" pitchFamily="34" charset="0"/>
              </a:defRPr>
            </a:lvl7pPr>
            <a:lvl8pPr marL="3429000" indent="-228600" eaLnBrk="0" fontAlgn="base" hangingPunct="0">
              <a:spcBef>
                <a:spcPct val="0"/>
              </a:spcBef>
              <a:spcAft>
                <a:spcPct val="0"/>
              </a:spcAft>
              <a:defRPr sz="4000" b="1">
                <a:solidFill>
                  <a:srgbClr val="1359A0"/>
                </a:solidFill>
                <a:latin typeface="Verdana" pitchFamily="34" charset="0"/>
              </a:defRPr>
            </a:lvl8pPr>
            <a:lvl9pPr marL="3886200" indent="-228600" eaLnBrk="0" fontAlgn="base" hangingPunct="0">
              <a:spcBef>
                <a:spcPct val="0"/>
              </a:spcBef>
              <a:spcAft>
                <a:spcPct val="0"/>
              </a:spcAft>
              <a:defRPr sz="4000" b="1">
                <a:solidFill>
                  <a:srgbClr val="1359A0"/>
                </a:solidFill>
                <a:latin typeface="Verdana" pitchFamily="34" charset="0"/>
              </a:defRPr>
            </a:lvl9pPr>
          </a:lstStyle>
          <a:p>
            <a:pPr algn="r">
              <a:spcBef>
                <a:spcPct val="50000"/>
              </a:spcBef>
            </a:pPr>
            <a:r>
              <a:rPr lang="en-US" altLang="en-US" sz="1800" b="0">
                <a:solidFill>
                  <a:schemeClr val="bg1"/>
                </a:solidFill>
                <a:latin typeface="Arial" charset="0"/>
              </a:rPr>
              <a:t>1a</a:t>
            </a:r>
            <a:endParaRPr lang="en-US" altLang="en-US" sz="3200" b="0">
              <a:solidFill>
                <a:schemeClr val="bg1"/>
              </a:solidFill>
              <a:latin typeface="Arial" charset="0"/>
            </a:endParaRPr>
          </a:p>
        </p:txBody>
      </p:sp>
      <p:sp>
        <p:nvSpPr>
          <p:cNvPr id="2" name="Footer Placeholder 1"/>
          <p:cNvSpPr>
            <a:spLocks noGrp="1"/>
          </p:cNvSpPr>
          <p:nvPr>
            <p:ph type="ftr" sz="quarter" idx="11"/>
          </p:nvPr>
        </p:nvSpPr>
        <p:spPr>
          <a:xfrm>
            <a:off x="2286000" y="6063516"/>
            <a:ext cx="4445000" cy="762000"/>
          </a:xfrm>
        </p:spPr>
        <p:txBody>
          <a:bodyPr/>
          <a:lstStyle/>
          <a:p>
            <a:pPr>
              <a:defRPr/>
            </a:pPr>
            <a:r>
              <a:rPr lang="en-US" dirty="0" smtClean="0">
                <a:solidFill>
                  <a:srgbClr val="FF0000"/>
                </a:solidFill>
              </a:rPr>
              <a:t>Report Errors to Management</a:t>
            </a:r>
            <a:endParaRPr lang="en-US"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ppt_x</p:attrName>
                                        </p:attrNameLst>
                                      </p:cBhvr>
                                      <p:tavLst>
                                        <p:tav tm="0">
                                          <p:val>
                                            <p:strVal val="#ppt_x-.2"/>
                                          </p:val>
                                        </p:tav>
                                        <p:tav tm="100000">
                                          <p:val>
                                            <p:strVal val="#ppt_x"/>
                                          </p:val>
                                        </p:tav>
                                      </p:tavLst>
                                    </p:anim>
                                    <p:anim calcmode="lin" valueType="num">
                                      <p:cBhvr>
                                        <p:cTn id="8" dur="1000" fill="hold"/>
                                        <p:tgtEl>
                                          <p:spTgt spid="40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Effect transition="in" filter="fade">
                                      <p:cBhvr>
                                        <p:cTn id="14" dur="500"/>
                                        <p:tgtEl>
                                          <p:spTgt spid="4099">
                                            <p:txEl>
                                              <p:pRg st="0" end="0"/>
                                            </p:txEl>
                                          </p:spTgt>
                                        </p:tgtEl>
                                      </p:cBhvr>
                                    </p:animEffect>
                                    <p:anim calcmode="lin" valueType="num">
                                      <p:cBhvr>
                                        <p:cTn id="15"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09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4099">
                                            <p:txEl>
                                              <p:pRg st="1" end="1"/>
                                            </p:txEl>
                                          </p:spTgt>
                                        </p:tgtEl>
                                        <p:attrNameLst>
                                          <p:attrName>style.visibility</p:attrName>
                                        </p:attrNameLst>
                                      </p:cBhvr>
                                      <p:to>
                                        <p:strVal val="visible"/>
                                      </p:to>
                                    </p:set>
                                    <p:animEffect transition="in" filter="fade">
                                      <p:cBhvr>
                                        <p:cTn id="21" dur="500"/>
                                        <p:tgtEl>
                                          <p:spTgt spid="4099">
                                            <p:txEl>
                                              <p:pRg st="1" end="1"/>
                                            </p:txEl>
                                          </p:spTgt>
                                        </p:tgtEl>
                                      </p:cBhvr>
                                    </p:animEffect>
                                    <p:anim calcmode="lin" valueType="num">
                                      <p:cBhvr>
                                        <p:cTn id="22"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409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4099">
                                            <p:txEl>
                                              <p:pRg st="2" end="2"/>
                                            </p:txEl>
                                          </p:spTgt>
                                        </p:tgtEl>
                                        <p:attrNameLst>
                                          <p:attrName>style.visibility</p:attrName>
                                        </p:attrNameLst>
                                      </p:cBhvr>
                                      <p:to>
                                        <p:strVal val="visible"/>
                                      </p:to>
                                    </p:set>
                                    <p:animEffect transition="in" filter="fade">
                                      <p:cBhvr>
                                        <p:cTn id="28" dur="500"/>
                                        <p:tgtEl>
                                          <p:spTgt spid="4099">
                                            <p:txEl>
                                              <p:pRg st="2" end="2"/>
                                            </p:txEl>
                                          </p:spTgt>
                                        </p:tgtEl>
                                      </p:cBhvr>
                                    </p:animEffect>
                                    <p:anim calcmode="lin" valueType="num">
                                      <p:cBhvr>
                                        <p:cTn id="29"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409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4099">
                                            <p:txEl>
                                              <p:pRg st="3" end="3"/>
                                            </p:txEl>
                                          </p:spTgt>
                                        </p:tgtEl>
                                        <p:attrNameLst>
                                          <p:attrName>style.visibility</p:attrName>
                                        </p:attrNameLst>
                                      </p:cBhvr>
                                      <p:to>
                                        <p:strVal val="visible"/>
                                      </p:to>
                                    </p:set>
                                    <p:animEffect transition="in" filter="fade">
                                      <p:cBhvr>
                                        <p:cTn id="35" dur="500"/>
                                        <p:tgtEl>
                                          <p:spTgt spid="4099">
                                            <p:txEl>
                                              <p:pRg st="3" end="3"/>
                                            </p:txEl>
                                          </p:spTgt>
                                        </p:tgtEl>
                                      </p:cBhvr>
                                    </p:animEffect>
                                    <p:anim calcmode="lin" valueType="num">
                                      <p:cBhvr>
                                        <p:cTn id="36"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4099">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4099">
                                            <p:txEl>
                                              <p:pRg st="4" end="4"/>
                                            </p:txEl>
                                          </p:spTgt>
                                        </p:tgtEl>
                                        <p:attrNameLst>
                                          <p:attrName>style.visibility</p:attrName>
                                        </p:attrNameLst>
                                      </p:cBhvr>
                                      <p:to>
                                        <p:strVal val="visible"/>
                                      </p:to>
                                    </p:set>
                                    <p:animEffect transition="in" filter="fade">
                                      <p:cBhvr>
                                        <p:cTn id="42" dur="500"/>
                                        <p:tgtEl>
                                          <p:spTgt spid="4099">
                                            <p:txEl>
                                              <p:pRg st="4" end="4"/>
                                            </p:txEl>
                                          </p:spTgt>
                                        </p:tgtEl>
                                      </p:cBhvr>
                                    </p:animEffect>
                                    <p:anim calcmode="lin" valueType="num">
                                      <p:cBhvr>
                                        <p:cTn id="43"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4099">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4099">
                                            <p:txEl>
                                              <p:pRg st="5" end="5"/>
                                            </p:txEl>
                                          </p:spTgt>
                                        </p:tgtEl>
                                        <p:attrNameLst>
                                          <p:attrName>style.visibility</p:attrName>
                                        </p:attrNameLst>
                                      </p:cBhvr>
                                      <p:to>
                                        <p:strVal val="visible"/>
                                      </p:to>
                                    </p:set>
                                    <p:animEffect transition="in" filter="fade">
                                      <p:cBhvr>
                                        <p:cTn id="49" dur="500"/>
                                        <p:tgtEl>
                                          <p:spTgt spid="4099">
                                            <p:txEl>
                                              <p:pRg st="5" end="5"/>
                                            </p:txEl>
                                          </p:spTgt>
                                        </p:tgtEl>
                                      </p:cBhvr>
                                    </p:animEffect>
                                    <p:anim calcmode="lin" valueType="num">
                                      <p:cBhvr>
                                        <p:cTn id="50" dur="500" fill="hold"/>
                                        <p:tgtEl>
                                          <p:spTgt spid="4099">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4099">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152399" y="1066800"/>
            <a:ext cx="5715001" cy="5029200"/>
          </a:xfrm>
        </p:spPr>
        <p:txBody>
          <a:bodyPr/>
          <a:lstStyle/>
          <a:p>
            <a:pPr marL="255588" eaLnBrk="1" hangingPunct="1">
              <a:lnSpc>
                <a:spcPct val="150000"/>
              </a:lnSpc>
            </a:pPr>
            <a:r>
              <a:rPr lang="en-US" altLang="en-US" sz="2600" dirty="0" smtClean="0"/>
              <a:t>Lift straight up</a:t>
            </a:r>
          </a:p>
          <a:p>
            <a:pPr marL="284163" eaLnBrk="1" hangingPunct="1">
              <a:lnSpc>
                <a:spcPct val="150000"/>
              </a:lnSpc>
            </a:pPr>
            <a:r>
              <a:rPr lang="en-US" altLang="en-US" sz="2600" dirty="0" smtClean="0"/>
              <a:t>Follow lifting weight restrictions</a:t>
            </a:r>
          </a:p>
          <a:p>
            <a:pPr eaLnBrk="1" hangingPunct="1">
              <a:lnSpc>
                <a:spcPct val="150000"/>
              </a:lnSpc>
            </a:pPr>
            <a:r>
              <a:rPr lang="en-US" altLang="en-US" sz="2600" dirty="0"/>
              <a:t>Keep back as straight as possible</a:t>
            </a:r>
          </a:p>
          <a:p>
            <a:pPr eaLnBrk="1" hangingPunct="1">
              <a:lnSpc>
                <a:spcPct val="150000"/>
              </a:lnSpc>
            </a:pPr>
            <a:r>
              <a:rPr lang="en-US" altLang="en-US" sz="2600" dirty="0"/>
              <a:t>Test the weight by carefully pushing </a:t>
            </a:r>
            <a:br>
              <a:rPr lang="en-US" altLang="en-US" sz="2600" dirty="0"/>
            </a:br>
            <a:r>
              <a:rPr lang="en-US" altLang="en-US" sz="2600" dirty="0"/>
              <a:t>it, or lifting one corner</a:t>
            </a:r>
          </a:p>
          <a:p>
            <a:pPr eaLnBrk="1" hangingPunct="1">
              <a:lnSpc>
                <a:spcPct val="150000"/>
              </a:lnSpc>
            </a:pPr>
            <a:r>
              <a:rPr lang="en-US" altLang="en-US" sz="2600" dirty="0"/>
              <a:t>Get a good grip of the load</a:t>
            </a:r>
          </a:p>
          <a:p>
            <a:pPr lvl="1" eaLnBrk="1" hangingPunct="1">
              <a:buFont typeface="Courier New" panose="02070309020205020404" pitchFamily="49" charset="0"/>
              <a:buChar char="o"/>
            </a:pPr>
            <a:endParaRPr lang="en-US" altLang="en-US" sz="2500" dirty="0"/>
          </a:p>
          <a:p>
            <a:pPr lvl="1" eaLnBrk="1" hangingPunct="1">
              <a:buFont typeface="Courier New" panose="02070309020205020404" pitchFamily="49" charset="0"/>
              <a:buChar char="o"/>
            </a:pPr>
            <a:endParaRPr lang="en-US" altLang="en-US" sz="2500" dirty="0"/>
          </a:p>
          <a:p>
            <a:pPr lvl="1" eaLnBrk="1" hangingPunct="1">
              <a:buFont typeface="Courier New" panose="02070309020205020404" pitchFamily="49" charset="0"/>
              <a:buChar char="o"/>
            </a:pPr>
            <a:endParaRPr lang="en-US" altLang="en-US" sz="2500" dirty="0"/>
          </a:p>
          <a:p>
            <a:pPr marL="284163" eaLnBrk="1" hangingPunct="1">
              <a:lnSpc>
                <a:spcPct val="150000"/>
              </a:lnSpc>
            </a:pPr>
            <a:endParaRPr lang="en-US" altLang="en-US" sz="2800" dirty="0" smtClean="0"/>
          </a:p>
          <a:p>
            <a:pPr lvl="1" eaLnBrk="1" hangingPunct="1">
              <a:buFont typeface="Courier New" panose="02070309020205020404" pitchFamily="49" charset="0"/>
              <a:buChar char="o"/>
            </a:pPr>
            <a:endParaRPr lang="en-US" altLang="en-US" sz="2500" dirty="0" smtClean="0"/>
          </a:p>
          <a:p>
            <a:pPr lvl="1" eaLnBrk="1" hangingPunct="1">
              <a:buFont typeface="Courier New" panose="02070309020205020404" pitchFamily="49" charset="0"/>
              <a:buChar char="o"/>
            </a:pPr>
            <a:endParaRPr lang="en-US" altLang="en-US" sz="2500" dirty="0"/>
          </a:p>
          <a:p>
            <a:pPr lvl="1" eaLnBrk="1" hangingPunct="1">
              <a:buFont typeface="Courier New" panose="02070309020205020404" pitchFamily="49" charset="0"/>
              <a:buChar char="o"/>
            </a:pPr>
            <a:endParaRPr lang="en-US" altLang="en-US" sz="2500" dirty="0" smtClean="0"/>
          </a:p>
        </p:txBody>
      </p:sp>
      <p:sp>
        <p:nvSpPr>
          <p:cNvPr id="12290" name="Rectangle 2"/>
          <p:cNvSpPr>
            <a:spLocks noGrp="1" noChangeArrowheads="1"/>
          </p:cNvSpPr>
          <p:nvPr>
            <p:ph type="title"/>
          </p:nvPr>
        </p:nvSpPr>
        <p:spPr>
          <a:xfrm>
            <a:off x="457200" y="455613"/>
            <a:ext cx="8229600" cy="701675"/>
          </a:xfrm>
        </p:spPr>
        <p:txBody>
          <a:bodyPr>
            <a:normAutofit fontScale="90000"/>
          </a:bodyPr>
          <a:lstStyle/>
          <a:p>
            <a:pPr eaLnBrk="1" hangingPunct="1">
              <a:defRPr/>
            </a:pPr>
            <a:r>
              <a:rPr lang="en-US" altLang="en-US" dirty="0" smtClean="0"/>
              <a:t>Basic Rules of Lifting</a:t>
            </a:r>
          </a:p>
        </p:txBody>
      </p:sp>
      <p:sp>
        <p:nvSpPr>
          <p:cNvPr id="22533" name="Text Box 8"/>
          <p:cNvSpPr txBox="1">
            <a:spLocks noChangeArrowheads="1"/>
          </p:cNvSpPr>
          <p:nvPr/>
        </p:nvSpPr>
        <p:spPr bwMode="auto">
          <a:xfrm>
            <a:off x="8456613" y="64770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4000" b="1">
                <a:solidFill>
                  <a:srgbClr val="1359A0"/>
                </a:solidFill>
                <a:latin typeface="Verdana" pitchFamily="34" charset="0"/>
              </a:defRPr>
            </a:lvl1pPr>
            <a:lvl2pPr marL="742950" indent="-285750">
              <a:defRPr sz="4000" b="1">
                <a:solidFill>
                  <a:srgbClr val="1359A0"/>
                </a:solidFill>
                <a:latin typeface="Verdana" pitchFamily="34" charset="0"/>
              </a:defRPr>
            </a:lvl2pPr>
            <a:lvl3pPr marL="1143000" indent="-228600">
              <a:defRPr sz="4000" b="1">
                <a:solidFill>
                  <a:srgbClr val="1359A0"/>
                </a:solidFill>
                <a:latin typeface="Verdana" pitchFamily="34" charset="0"/>
              </a:defRPr>
            </a:lvl3pPr>
            <a:lvl4pPr marL="1600200" indent="-228600">
              <a:defRPr sz="4000" b="1">
                <a:solidFill>
                  <a:srgbClr val="1359A0"/>
                </a:solidFill>
                <a:latin typeface="Verdana" pitchFamily="34" charset="0"/>
              </a:defRPr>
            </a:lvl4pPr>
            <a:lvl5pPr marL="2057400" indent="-228600">
              <a:defRPr sz="4000" b="1">
                <a:solidFill>
                  <a:srgbClr val="1359A0"/>
                </a:solidFill>
                <a:latin typeface="Verdana" pitchFamily="34" charset="0"/>
              </a:defRPr>
            </a:lvl5pPr>
            <a:lvl6pPr marL="2514600" indent="-228600" eaLnBrk="0" fontAlgn="base" hangingPunct="0">
              <a:spcBef>
                <a:spcPct val="0"/>
              </a:spcBef>
              <a:spcAft>
                <a:spcPct val="0"/>
              </a:spcAft>
              <a:defRPr sz="4000" b="1">
                <a:solidFill>
                  <a:srgbClr val="1359A0"/>
                </a:solidFill>
                <a:latin typeface="Verdana" pitchFamily="34" charset="0"/>
              </a:defRPr>
            </a:lvl6pPr>
            <a:lvl7pPr marL="2971800" indent="-228600" eaLnBrk="0" fontAlgn="base" hangingPunct="0">
              <a:spcBef>
                <a:spcPct val="0"/>
              </a:spcBef>
              <a:spcAft>
                <a:spcPct val="0"/>
              </a:spcAft>
              <a:defRPr sz="4000" b="1">
                <a:solidFill>
                  <a:srgbClr val="1359A0"/>
                </a:solidFill>
                <a:latin typeface="Verdana" pitchFamily="34" charset="0"/>
              </a:defRPr>
            </a:lvl7pPr>
            <a:lvl8pPr marL="3429000" indent="-228600" eaLnBrk="0" fontAlgn="base" hangingPunct="0">
              <a:spcBef>
                <a:spcPct val="0"/>
              </a:spcBef>
              <a:spcAft>
                <a:spcPct val="0"/>
              </a:spcAft>
              <a:defRPr sz="4000" b="1">
                <a:solidFill>
                  <a:srgbClr val="1359A0"/>
                </a:solidFill>
                <a:latin typeface="Verdana" pitchFamily="34" charset="0"/>
              </a:defRPr>
            </a:lvl8pPr>
            <a:lvl9pPr marL="3886200" indent="-228600" eaLnBrk="0" fontAlgn="base" hangingPunct="0">
              <a:spcBef>
                <a:spcPct val="0"/>
              </a:spcBef>
              <a:spcAft>
                <a:spcPct val="0"/>
              </a:spcAft>
              <a:defRPr sz="4000" b="1">
                <a:solidFill>
                  <a:srgbClr val="1359A0"/>
                </a:solidFill>
                <a:latin typeface="Verdana" pitchFamily="34" charset="0"/>
              </a:defRPr>
            </a:lvl9pPr>
          </a:lstStyle>
          <a:p>
            <a:pPr algn="r">
              <a:spcBef>
                <a:spcPct val="50000"/>
              </a:spcBef>
            </a:pPr>
            <a:r>
              <a:rPr lang="en-US" altLang="en-US" sz="1800" b="0">
                <a:solidFill>
                  <a:schemeClr val="bg1"/>
                </a:solidFill>
                <a:latin typeface="Arial" charset="0"/>
              </a:rPr>
              <a:t>4a</a:t>
            </a:r>
            <a:endParaRPr lang="en-US" altLang="en-US" sz="3200" b="0">
              <a:solidFill>
                <a:schemeClr val="bg1"/>
              </a:solidFill>
              <a:latin typeface="Arial" charset="0"/>
            </a:endParaRPr>
          </a:p>
        </p:txBody>
      </p:sp>
      <p:pic>
        <p:nvPicPr>
          <p:cNvPr id="2253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600200"/>
            <a:ext cx="2667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a:xfrm>
            <a:off x="2286000" y="6081713"/>
            <a:ext cx="4445000" cy="762000"/>
          </a:xfrm>
        </p:spPr>
        <p:txBody>
          <a:bodyPr/>
          <a:lstStyle/>
          <a:p>
            <a:pPr>
              <a:defRPr/>
            </a:pPr>
            <a:r>
              <a:rPr lang="en-US" dirty="0" smtClean="0">
                <a:solidFill>
                  <a:srgbClr val="FF0000"/>
                </a:solidFill>
              </a:rPr>
              <a:t>Report Errors to Management</a:t>
            </a:r>
            <a:endParaRPr lang="en-US"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152400" y="1066800"/>
            <a:ext cx="6019800" cy="5105400"/>
          </a:xfrm>
        </p:spPr>
        <p:txBody>
          <a:bodyPr/>
          <a:lstStyle/>
          <a:p>
            <a:pPr eaLnBrk="1" hangingPunct="1">
              <a:lnSpc>
                <a:spcPct val="150000"/>
              </a:lnSpc>
            </a:pPr>
            <a:r>
              <a:rPr lang="en-US" altLang="en-US" sz="2800" dirty="0" smtClean="0"/>
              <a:t>Get help if load is too heavy or too long</a:t>
            </a:r>
          </a:p>
          <a:p>
            <a:pPr lvl="1" eaLnBrk="1" hangingPunct="1">
              <a:lnSpc>
                <a:spcPct val="150000"/>
              </a:lnSpc>
            </a:pPr>
            <a:r>
              <a:rPr lang="en-US" altLang="en-US" sz="2400" dirty="0" smtClean="0"/>
              <a:t>lift at the same time to keep load balanced</a:t>
            </a:r>
          </a:p>
          <a:p>
            <a:pPr lvl="1" eaLnBrk="1" hangingPunct="1">
              <a:lnSpc>
                <a:spcPct val="150000"/>
              </a:lnSpc>
            </a:pPr>
            <a:r>
              <a:rPr lang="en-US" altLang="en-US" sz="2400" dirty="0" smtClean="0"/>
              <a:t>Split into several loads if possible</a:t>
            </a:r>
          </a:p>
          <a:p>
            <a:pPr eaLnBrk="1" hangingPunct="1">
              <a:lnSpc>
                <a:spcPct val="150000"/>
              </a:lnSpc>
            </a:pPr>
            <a:r>
              <a:rPr lang="en-US" altLang="en-US" sz="2800" dirty="0" smtClean="0"/>
              <a:t>Use mechanical equipment </a:t>
            </a:r>
          </a:p>
          <a:p>
            <a:pPr marL="109537" indent="0" eaLnBrk="1" hangingPunct="1">
              <a:lnSpc>
                <a:spcPct val="150000"/>
              </a:lnSpc>
              <a:buNone/>
            </a:pPr>
            <a:r>
              <a:rPr lang="en-US" altLang="en-US" sz="2800" dirty="0"/>
              <a:t> </a:t>
            </a:r>
            <a:r>
              <a:rPr lang="en-US" altLang="en-US" sz="2800" dirty="0" smtClean="0"/>
              <a:t> if load is too heavy</a:t>
            </a:r>
          </a:p>
          <a:p>
            <a:pPr marL="708025" lvl="1" indent="-342900" eaLnBrk="1" hangingPunct="1">
              <a:lnSpc>
                <a:spcPct val="150000"/>
              </a:lnSpc>
            </a:pPr>
            <a:r>
              <a:rPr lang="en-US" altLang="en-US" sz="2400" dirty="0" smtClean="0"/>
              <a:t>Forklift, hoist or dollies</a:t>
            </a:r>
          </a:p>
          <a:p>
            <a:pPr eaLnBrk="1" hangingPunct="1"/>
            <a:endParaRPr lang="en-US" altLang="en-US" sz="1000" dirty="0" smtClean="0"/>
          </a:p>
        </p:txBody>
      </p:sp>
      <p:sp>
        <p:nvSpPr>
          <p:cNvPr id="17410" name="Rectangle 2"/>
          <p:cNvSpPr>
            <a:spLocks noGrp="1" noChangeArrowheads="1"/>
          </p:cNvSpPr>
          <p:nvPr>
            <p:ph type="title"/>
          </p:nvPr>
        </p:nvSpPr>
        <p:spPr>
          <a:xfrm>
            <a:off x="457200" y="455613"/>
            <a:ext cx="8229600" cy="701675"/>
          </a:xfrm>
        </p:spPr>
        <p:txBody>
          <a:bodyPr>
            <a:normAutofit fontScale="90000"/>
          </a:bodyPr>
          <a:lstStyle/>
          <a:p>
            <a:pPr eaLnBrk="1" hangingPunct="1">
              <a:defRPr/>
            </a:pPr>
            <a:r>
              <a:rPr lang="en-US" altLang="en-US" dirty="0" smtClean="0"/>
              <a:t>Basic Rules of Lifting</a:t>
            </a:r>
          </a:p>
        </p:txBody>
      </p:sp>
      <p:pic>
        <p:nvPicPr>
          <p:cNvPr id="27652" name="Picture 7" descr="overhead crane_062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447800"/>
            <a:ext cx="2819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8"/>
          <p:cNvSpPr txBox="1">
            <a:spLocks noChangeArrowheads="1"/>
          </p:cNvSpPr>
          <p:nvPr/>
        </p:nvSpPr>
        <p:spPr bwMode="auto">
          <a:xfrm>
            <a:off x="8456613" y="64770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4000" b="1">
                <a:solidFill>
                  <a:srgbClr val="1359A0"/>
                </a:solidFill>
                <a:latin typeface="Verdana" pitchFamily="34" charset="0"/>
              </a:defRPr>
            </a:lvl1pPr>
            <a:lvl2pPr marL="742950" indent="-285750">
              <a:defRPr sz="4000" b="1">
                <a:solidFill>
                  <a:srgbClr val="1359A0"/>
                </a:solidFill>
                <a:latin typeface="Verdana" pitchFamily="34" charset="0"/>
              </a:defRPr>
            </a:lvl2pPr>
            <a:lvl3pPr marL="1143000" indent="-228600">
              <a:defRPr sz="4000" b="1">
                <a:solidFill>
                  <a:srgbClr val="1359A0"/>
                </a:solidFill>
                <a:latin typeface="Verdana" pitchFamily="34" charset="0"/>
              </a:defRPr>
            </a:lvl3pPr>
            <a:lvl4pPr marL="1600200" indent="-228600">
              <a:defRPr sz="4000" b="1">
                <a:solidFill>
                  <a:srgbClr val="1359A0"/>
                </a:solidFill>
                <a:latin typeface="Verdana" pitchFamily="34" charset="0"/>
              </a:defRPr>
            </a:lvl4pPr>
            <a:lvl5pPr marL="2057400" indent="-228600">
              <a:defRPr sz="4000" b="1">
                <a:solidFill>
                  <a:srgbClr val="1359A0"/>
                </a:solidFill>
                <a:latin typeface="Verdana" pitchFamily="34" charset="0"/>
              </a:defRPr>
            </a:lvl5pPr>
            <a:lvl6pPr marL="2514600" indent="-228600" eaLnBrk="0" fontAlgn="base" hangingPunct="0">
              <a:spcBef>
                <a:spcPct val="0"/>
              </a:spcBef>
              <a:spcAft>
                <a:spcPct val="0"/>
              </a:spcAft>
              <a:defRPr sz="4000" b="1">
                <a:solidFill>
                  <a:srgbClr val="1359A0"/>
                </a:solidFill>
                <a:latin typeface="Verdana" pitchFamily="34" charset="0"/>
              </a:defRPr>
            </a:lvl6pPr>
            <a:lvl7pPr marL="2971800" indent="-228600" eaLnBrk="0" fontAlgn="base" hangingPunct="0">
              <a:spcBef>
                <a:spcPct val="0"/>
              </a:spcBef>
              <a:spcAft>
                <a:spcPct val="0"/>
              </a:spcAft>
              <a:defRPr sz="4000" b="1">
                <a:solidFill>
                  <a:srgbClr val="1359A0"/>
                </a:solidFill>
                <a:latin typeface="Verdana" pitchFamily="34" charset="0"/>
              </a:defRPr>
            </a:lvl7pPr>
            <a:lvl8pPr marL="3429000" indent="-228600" eaLnBrk="0" fontAlgn="base" hangingPunct="0">
              <a:spcBef>
                <a:spcPct val="0"/>
              </a:spcBef>
              <a:spcAft>
                <a:spcPct val="0"/>
              </a:spcAft>
              <a:defRPr sz="4000" b="1">
                <a:solidFill>
                  <a:srgbClr val="1359A0"/>
                </a:solidFill>
                <a:latin typeface="Verdana" pitchFamily="34" charset="0"/>
              </a:defRPr>
            </a:lvl8pPr>
            <a:lvl9pPr marL="3886200" indent="-228600" eaLnBrk="0" fontAlgn="base" hangingPunct="0">
              <a:spcBef>
                <a:spcPct val="0"/>
              </a:spcBef>
              <a:spcAft>
                <a:spcPct val="0"/>
              </a:spcAft>
              <a:defRPr sz="4000" b="1">
                <a:solidFill>
                  <a:srgbClr val="1359A0"/>
                </a:solidFill>
                <a:latin typeface="Verdana" pitchFamily="34" charset="0"/>
              </a:defRPr>
            </a:lvl9pPr>
          </a:lstStyle>
          <a:p>
            <a:pPr algn="r">
              <a:spcBef>
                <a:spcPct val="50000"/>
              </a:spcBef>
            </a:pPr>
            <a:r>
              <a:rPr lang="en-US" altLang="en-US" sz="1800" b="0">
                <a:solidFill>
                  <a:schemeClr val="bg1"/>
                </a:solidFill>
                <a:latin typeface="Arial" charset="0"/>
              </a:rPr>
              <a:t>6c</a:t>
            </a:r>
            <a:endParaRPr lang="en-US" altLang="en-US" sz="3200" b="0">
              <a:solidFill>
                <a:schemeClr val="bg1"/>
              </a:solidFill>
              <a:latin typeface="Arial" charset="0"/>
            </a:endParaRPr>
          </a:p>
        </p:txBody>
      </p:sp>
      <p:sp>
        <p:nvSpPr>
          <p:cNvPr id="2" name="Footer Placeholder 1"/>
          <p:cNvSpPr>
            <a:spLocks noGrp="1"/>
          </p:cNvSpPr>
          <p:nvPr>
            <p:ph type="ftr" sz="quarter" idx="11"/>
          </p:nvPr>
        </p:nvSpPr>
        <p:spPr>
          <a:xfrm>
            <a:off x="2286000" y="6101687"/>
            <a:ext cx="4445000" cy="762000"/>
          </a:xfrm>
        </p:spPr>
        <p:txBody>
          <a:bodyPr/>
          <a:lstStyle/>
          <a:p>
            <a:pPr>
              <a:defRPr/>
            </a:pPr>
            <a:r>
              <a:rPr lang="en-US" dirty="0" smtClean="0">
                <a:solidFill>
                  <a:srgbClr val="FF0000"/>
                </a:solidFill>
              </a:rPr>
              <a:t>Report Errors to Management</a:t>
            </a:r>
            <a:endParaRPr lang="en-US"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457200" y="1676401"/>
            <a:ext cx="4343400" cy="4572000"/>
          </a:xfrm>
        </p:spPr>
        <p:txBody>
          <a:bodyPr/>
          <a:lstStyle/>
          <a:p>
            <a:pPr algn="just" eaLnBrk="1" hangingPunct="1"/>
            <a:r>
              <a:rPr lang="en-US" altLang="en-US" sz="3000" dirty="0" smtClean="0"/>
              <a:t>Pushing a load is easier on the back</a:t>
            </a:r>
          </a:p>
          <a:p>
            <a:pPr algn="just" eaLnBrk="1" hangingPunct="1"/>
            <a:r>
              <a:rPr lang="en-US" altLang="en-US" sz="3000" dirty="0" smtClean="0"/>
              <a:t>Pushing a load is easier to control</a:t>
            </a:r>
          </a:p>
          <a:p>
            <a:pPr algn="just" eaLnBrk="1" hangingPunct="1"/>
            <a:r>
              <a:rPr lang="en-US" altLang="en-US" sz="3000" dirty="0" smtClean="0"/>
              <a:t>Always push a cart or dolly</a:t>
            </a:r>
          </a:p>
          <a:p>
            <a:pPr algn="just" eaLnBrk="1" hangingPunct="1"/>
            <a:r>
              <a:rPr lang="en-US" altLang="en-US" sz="3000" dirty="0" smtClean="0"/>
              <a:t>Have a clear path</a:t>
            </a:r>
          </a:p>
          <a:p>
            <a:pPr eaLnBrk="1" hangingPunct="1"/>
            <a:endParaRPr lang="en-US" altLang="en-US" sz="2800" dirty="0" smtClean="0"/>
          </a:p>
        </p:txBody>
      </p:sp>
      <p:sp>
        <p:nvSpPr>
          <p:cNvPr id="20482" name="Rectangle 2"/>
          <p:cNvSpPr>
            <a:spLocks noGrp="1" noChangeArrowheads="1"/>
          </p:cNvSpPr>
          <p:nvPr>
            <p:ph type="title"/>
          </p:nvPr>
        </p:nvSpPr>
        <p:spPr/>
        <p:txBody>
          <a:bodyPr/>
          <a:lstStyle/>
          <a:p>
            <a:pPr eaLnBrk="1" hangingPunct="1">
              <a:defRPr/>
            </a:pPr>
            <a:r>
              <a:rPr lang="en-US" altLang="en-US" dirty="0" smtClean="0"/>
              <a:t>Basic Rules of Lifting</a:t>
            </a:r>
          </a:p>
        </p:txBody>
      </p:sp>
      <p:pic>
        <p:nvPicPr>
          <p:cNvPr id="30724" name="Picture 7" descr="Delivery driver_054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9837" y="1707078"/>
            <a:ext cx="3473450"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8"/>
          <p:cNvSpPr txBox="1">
            <a:spLocks noChangeArrowheads="1"/>
          </p:cNvSpPr>
          <p:nvPr/>
        </p:nvSpPr>
        <p:spPr bwMode="auto">
          <a:xfrm>
            <a:off x="8456613" y="64770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4000" b="1">
                <a:solidFill>
                  <a:srgbClr val="1359A0"/>
                </a:solidFill>
                <a:latin typeface="Verdana" pitchFamily="34" charset="0"/>
              </a:defRPr>
            </a:lvl1pPr>
            <a:lvl2pPr marL="742950" indent="-285750">
              <a:defRPr sz="4000" b="1">
                <a:solidFill>
                  <a:srgbClr val="1359A0"/>
                </a:solidFill>
                <a:latin typeface="Verdana" pitchFamily="34" charset="0"/>
              </a:defRPr>
            </a:lvl2pPr>
            <a:lvl3pPr marL="1143000" indent="-228600">
              <a:defRPr sz="4000" b="1">
                <a:solidFill>
                  <a:srgbClr val="1359A0"/>
                </a:solidFill>
                <a:latin typeface="Verdana" pitchFamily="34" charset="0"/>
              </a:defRPr>
            </a:lvl3pPr>
            <a:lvl4pPr marL="1600200" indent="-228600">
              <a:defRPr sz="4000" b="1">
                <a:solidFill>
                  <a:srgbClr val="1359A0"/>
                </a:solidFill>
                <a:latin typeface="Verdana" pitchFamily="34" charset="0"/>
              </a:defRPr>
            </a:lvl4pPr>
            <a:lvl5pPr marL="2057400" indent="-228600">
              <a:defRPr sz="4000" b="1">
                <a:solidFill>
                  <a:srgbClr val="1359A0"/>
                </a:solidFill>
                <a:latin typeface="Verdana" pitchFamily="34" charset="0"/>
              </a:defRPr>
            </a:lvl5pPr>
            <a:lvl6pPr marL="2514600" indent="-228600" eaLnBrk="0" fontAlgn="base" hangingPunct="0">
              <a:spcBef>
                <a:spcPct val="0"/>
              </a:spcBef>
              <a:spcAft>
                <a:spcPct val="0"/>
              </a:spcAft>
              <a:defRPr sz="4000" b="1">
                <a:solidFill>
                  <a:srgbClr val="1359A0"/>
                </a:solidFill>
                <a:latin typeface="Verdana" pitchFamily="34" charset="0"/>
              </a:defRPr>
            </a:lvl6pPr>
            <a:lvl7pPr marL="2971800" indent="-228600" eaLnBrk="0" fontAlgn="base" hangingPunct="0">
              <a:spcBef>
                <a:spcPct val="0"/>
              </a:spcBef>
              <a:spcAft>
                <a:spcPct val="0"/>
              </a:spcAft>
              <a:defRPr sz="4000" b="1">
                <a:solidFill>
                  <a:srgbClr val="1359A0"/>
                </a:solidFill>
                <a:latin typeface="Verdana" pitchFamily="34" charset="0"/>
              </a:defRPr>
            </a:lvl7pPr>
            <a:lvl8pPr marL="3429000" indent="-228600" eaLnBrk="0" fontAlgn="base" hangingPunct="0">
              <a:spcBef>
                <a:spcPct val="0"/>
              </a:spcBef>
              <a:spcAft>
                <a:spcPct val="0"/>
              </a:spcAft>
              <a:defRPr sz="4000" b="1">
                <a:solidFill>
                  <a:srgbClr val="1359A0"/>
                </a:solidFill>
                <a:latin typeface="Verdana" pitchFamily="34" charset="0"/>
              </a:defRPr>
            </a:lvl8pPr>
            <a:lvl9pPr marL="3886200" indent="-228600" eaLnBrk="0" fontAlgn="base" hangingPunct="0">
              <a:spcBef>
                <a:spcPct val="0"/>
              </a:spcBef>
              <a:spcAft>
                <a:spcPct val="0"/>
              </a:spcAft>
              <a:defRPr sz="4000" b="1">
                <a:solidFill>
                  <a:srgbClr val="1359A0"/>
                </a:solidFill>
                <a:latin typeface="Verdana" pitchFamily="34" charset="0"/>
              </a:defRPr>
            </a:lvl9pPr>
          </a:lstStyle>
          <a:p>
            <a:pPr algn="r">
              <a:spcBef>
                <a:spcPct val="50000"/>
              </a:spcBef>
            </a:pPr>
            <a:r>
              <a:rPr lang="en-US" altLang="en-US" sz="1800" b="0">
                <a:solidFill>
                  <a:schemeClr val="bg1"/>
                </a:solidFill>
                <a:latin typeface="Arial" charset="0"/>
              </a:rPr>
              <a:t>8a</a:t>
            </a:r>
            <a:endParaRPr lang="en-US" altLang="en-US" sz="3200" b="0">
              <a:solidFill>
                <a:schemeClr val="bg1"/>
              </a:solidFill>
              <a:latin typeface="Arial" charset="0"/>
            </a:endParaRPr>
          </a:p>
        </p:txBody>
      </p:sp>
      <p:sp>
        <p:nvSpPr>
          <p:cNvPr id="2" name="Footer Placeholder 1"/>
          <p:cNvSpPr>
            <a:spLocks noGrp="1"/>
          </p:cNvSpPr>
          <p:nvPr>
            <p:ph type="ftr" sz="quarter" idx="11"/>
          </p:nvPr>
        </p:nvSpPr>
        <p:spPr>
          <a:xfrm>
            <a:off x="2344738" y="6060104"/>
            <a:ext cx="4445000" cy="762000"/>
          </a:xfrm>
        </p:spPr>
        <p:txBody>
          <a:bodyPr/>
          <a:lstStyle/>
          <a:p>
            <a:pPr>
              <a:defRPr/>
            </a:pPr>
            <a:r>
              <a:rPr lang="en-US" dirty="0" smtClean="0">
                <a:solidFill>
                  <a:srgbClr val="FF0000"/>
                </a:solidFill>
              </a:rPr>
              <a:t>Report Errors to Management</a:t>
            </a:r>
            <a:endParaRPr lang="en-US"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7"/>
          <p:cNvSpPr>
            <a:spLocks noGrp="1" noChangeArrowheads="1"/>
          </p:cNvSpPr>
          <p:nvPr>
            <p:ph idx="1"/>
          </p:nvPr>
        </p:nvSpPr>
        <p:spPr>
          <a:xfrm>
            <a:off x="228600" y="1481138"/>
            <a:ext cx="5410200" cy="4233862"/>
          </a:xfrm>
        </p:spPr>
        <p:txBody>
          <a:bodyPr/>
          <a:lstStyle/>
          <a:p>
            <a:pPr lvl="0" eaLnBrk="1" hangingPunct="1">
              <a:buClr>
                <a:srgbClr val="2DA2BF"/>
              </a:buClr>
            </a:pPr>
            <a:r>
              <a:rPr lang="en-US" altLang="en-US" sz="2600" dirty="0" smtClean="0">
                <a:solidFill>
                  <a:prstClr val="black"/>
                </a:solidFill>
              </a:rPr>
              <a:t>When lowering the load:</a:t>
            </a:r>
          </a:p>
          <a:p>
            <a:pPr lvl="1" eaLnBrk="1" hangingPunct="1">
              <a:buClr>
                <a:srgbClr val="2DA2BF"/>
              </a:buClr>
            </a:pPr>
            <a:r>
              <a:rPr lang="en-US" altLang="en-US" sz="2600" dirty="0" smtClean="0">
                <a:solidFill>
                  <a:prstClr val="black"/>
                </a:solidFill>
              </a:rPr>
              <a:t>Bend </a:t>
            </a:r>
            <a:r>
              <a:rPr lang="en-US" altLang="en-US" sz="2600" dirty="0">
                <a:solidFill>
                  <a:prstClr val="black"/>
                </a:solidFill>
              </a:rPr>
              <a:t>the knees</a:t>
            </a:r>
          </a:p>
          <a:p>
            <a:pPr lvl="1" eaLnBrk="1" hangingPunct="1">
              <a:buClr>
                <a:srgbClr val="2DA2BF"/>
              </a:buClr>
            </a:pPr>
            <a:r>
              <a:rPr lang="en-US" altLang="en-US" sz="2600" dirty="0">
                <a:solidFill>
                  <a:prstClr val="black"/>
                </a:solidFill>
              </a:rPr>
              <a:t>Slowly lower it; </a:t>
            </a:r>
            <a:endParaRPr lang="en-US" altLang="en-US" sz="2600" dirty="0" smtClean="0">
              <a:solidFill>
                <a:prstClr val="black"/>
              </a:solidFill>
            </a:endParaRPr>
          </a:p>
          <a:p>
            <a:pPr lvl="2" eaLnBrk="1" hangingPunct="1">
              <a:buClr>
                <a:srgbClr val="2DA2BF"/>
              </a:buClr>
            </a:pPr>
            <a:r>
              <a:rPr lang="en-US" altLang="en-US" sz="2600" dirty="0" smtClean="0">
                <a:solidFill>
                  <a:prstClr val="black"/>
                </a:solidFill>
              </a:rPr>
              <a:t>do </a:t>
            </a:r>
            <a:r>
              <a:rPr lang="en-US" altLang="en-US" sz="2600" dirty="0">
                <a:solidFill>
                  <a:prstClr val="black"/>
                </a:solidFill>
              </a:rPr>
              <a:t>not drop the load</a:t>
            </a:r>
          </a:p>
          <a:p>
            <a:pPr lvl="1" eaLnBrk="1" hangingPunct="1">
              <a:buClr>
                <a:srgbClr val="2DA2BF"/>
              </a:buClr>
            </a:pPr>
            <a:r>
              <a:rPr lang="en-US" altLang="en-US" sz="2600" dirty="0">
                <a:solidFill>
                  <a:prstClr val="black"/>
                </a:solidFill>
              </a:rPr>
              <a:t>Avoid sudden </a:t>
            </a:r>
            <a:r>
              <a:rPr lang="en-US" altLang="en-US" sz="2600" dirty="0" smtClean="0">
                <a:solidFill>
                  <a:prstClr val="black"/>
                </a:solidFill>
              </a:rPr>
              <a:t>movements</a:t>
            </a:r>
            <a:endParaRPr lang="en-US" altLang="en-US" sz="2600" dirty="0" smtClean="0"/>
          </a:p>
          <a:p>
            <a:pPr lvl="1" eaLnBrk="1" hangingPunct="1"/>
            <a:r>
              <a:rPr lang="en-US" altLang="en-US" sz="2600" dirty="0" smtClean="0"/>
              <a:t>Bend knees to let leg muscles support the weight</a:t>
            </a:r>
          </a:p>
          <a:p>
            <a:pPr lvl="1" eaLnBrk="1" hangingPunct="1"/>
            <a:r>
              <a:rPr lang="en-US" altLang="en-US" sz="2600" dirty="0"/>
              <a:t>Lower the load at the same time if working with </a:t>
            </a:r>
            <a:r>
              <a:rPr lang="en-US" altLang="en-US" sz="2600"/>
              <a:t>a </a:t>
            </a:r>
            <a:r>
              <a:rPr lang="en-US" altLang="en-US" sz="2600" smtClean="0"/>
              <a:t>partner</a:t>
            </a:r>
            <a:endParaRPr lang="en-US" altLang="en-US" sz="2600" dirty="0"/>
          </a:p>
        </p:txBody>
      </p:sp>
      <p:sp>
        <p:nvSpPr>
          <p:cNvPr id="19458" name="Rectangle 1026"/>
          <p:cNvSpPr>
            <a:spLocks noGrp="1" noChangeArrowheads="1"/>
          </p:cNvSpPr>
          <p:nvPr>
            <p:ph type="title"/>
          </p:nvPr>
        </p:nvSpPr>
        <p:spPr>
          <a:xfrm>
            <a:off x="457200" y="455613"/>
            <a:ext cx="8229600" cy="701675"/>
          </a:xfrm>
        </p:spPr>
        <p:txBody>
          <a:bodyPr>
            <a:normAutofit fontScale="90000"/>
          </a:bodyPr>
          <a:lstStyle/>
          <a:p>
            <a:pPr eaLnBrk="1" hangingPunct="1">
              <a:defRPr/>
            </a:pPr>
            <a:r>
              <a:rPr lang="en-US" altLang="en-US" dirty="0" smtClean="0"/>
              <a:t>Basic Rules of Lifting</a:t>
            </a:r>
          </a:p>
        </p:txBody>
      </p:sp>
      <p:pic>
        <p:nvPicPr>
          <p:cNvPr id="29700" name="Picture 1030" descr="lift ergo 3_024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371600"/>
            <a:ext cx="3200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1031"/>
          <p:cNvSpPr txBox="1">
            <a:spLocks noChangeArrowheads="1"/>
          </p:cNvSpPr>
          <p:nvPr/>
        </p:nvSpPr>
        <p:spPr bwMode="auto">
          <a:xfrm>
            <a:off x="8456613" y="64770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4000" b="1">
                <a:solidFill>
                  <a:srgbClr val="1359A0"/>
                </a:solidFill>
                <a:latin typeface="Verdana" pitchFamily="34" charset="0"/>
              </a:defRPr>
            </a:lvl1pPr>
            <a:lvl2pPr marL="742950" indent="-285750">
              <a:defRPr sz="4000" b="1">
                <a:solidFill>
                  <a:srgbClr val="1359A0"/>
                </a:solidFill>
                <a:latin typeface="Verdana" pitchFamily="34" charset="0"/>
              </a:defRPr>
            </a:lvl2pPr>
            <a:lvl3pPr marL="1143000" indent="-228600">
              <a:defRPr sz="4000" b="1">
                <a:solidFill>
                  <a:srgbClr val="1359A0"/>
                </a:solidFill>
                <a:latin typeface="Verdana" pitchFamily="34" charset="0"/>
              </a:defRPr>
            </a:lvl3pPr>
            <a:lvl4pPr marL="1600200" indent="-228600">
              <a:defRPr sz="4000" b="1">
                <a:solidFill>
                  <a:srgbClr val="1359A0"/>
                </a:solidFill>
                <a:latin typeface="Verdana" pitchFamily="34" charset="0"/>
              </a:defRPr>
            </a:lvl4pPr>
            <a:lvl5pPr marL="2057400" indent="-228600">
              <a:defRPr sz="4000" b="1">
                <a:solidFill>
                  <a:srgbClr val="1359A0"/>
                </a:solidFill>
                <a:latin typeface="Verdana" pitchFamily="34" charset="0"/>
              </a:defRPr>
            </a:lvl5pPr>
            <a:lvl6pPr marL="2514600" indent="-228600" eaLnBrk="0" fontAlgn="base" hangingPunct="0">
              <a:spcBef>
                <a:spcPct val="0"/>
              </a:spcBef>
              <a:spcAft>
                <a:spcPct val="0"/>
              </a:spcAft>
              <a:defRPr sz="4000" b="1">
                <a:solidFill>
                  <a:srgbClr val="1359A0"/>
                </a:solidFill>
                <a:latin typeface="Verdana" pitchFamily="34" charset="0"/>
              </a:defRPr>
            </a:lvl6pPr>
            <a:lvl7pPr marL="2971800" indent="-228600" eaLnBrk="0" fontAlgn="base" hangingPunct="0">
              <a:spcBef>
                <a:spcPct val="0"/>
              </a:spcBef>
              <a:spcAft>
                <a:spcPct val="0"/>
              </a:spcAft>
              <a:defRPr sz="4000" b="1">
                <a:solidFill>
                  <a:srgbClr val="1359A0"/>
                </a:solidFill>
                <a:latin typeface="Verdana" pitchFamily="34" charset="0"/>
              </a:defRPr>
            </a:lvl7pPr>
            <a:lvl8pPr marL="3429000" indent="-228600" eaLnBrk="0" fontAlgn="base" hangingPunct="0">
              <a:spcBef>
                <a:spcPct val="0"/>
              </a:spcBef>
              <a:spcAft>
                <a:spcPct val="0"/>
              </a:spcAft>
              <a:defRPr sz="4000" b="1">
                <a:solidFill>
                  <a:srgbClr val="1359A0"/>
                </a:solidFill>
                <a:latin typeface="Verdana" pitchFamily="34" charset="0"/>
              </a:defRPr>
            </a:lvl8pPr>
            <a:lvl9pPr marL="3886200" indent="-228600" eaLnBrk="0" fontAlgn="base" hangingPunct="0">
              <a:spcBef>
                <a:spcPct val="0"/>
              </a:spcBef>
              <a:spcAft>
                <a:spcPct val="0"/>
              </a:spcAft>
              <a:defRPr sz="4000" b="1">
                <a:solidFill>
                  <a:srgbClr val="1359A0"/>
                </a:solidFill>
                <a:latin typeface="Verdana" pitchFamily="34" charset="0"/>
              </a:defRPr>
            </a:lvl9pPr>
          </a:lstStyle>
          <a:p>
            <a:pPr algn="r">
              <a:spcBef>
                <a:spcPct val="50000"/>
              </a:spcBef>
            </a:pPr>
            <a:r>
              <a:rPr lang="en-US" altLang="en-US" sz="1800" b="0">
                <a:solidFill>
                  <a:schemeClr val="bg1"/>
                </a:solidFill>
                <a:latin typeface="Arial" charset="0"/>
              </a:rPr>
              <a:t>7b</a:t>
            </a:r>
            <a:endParaRPr lang="en-US" altLang="en-US" sz="3200" b="0">
              <a:solidFill>
                <a:schemeClr val="bg1"/>
              </a:solidFill>
              <a:latin typeface="Arial" charset="0"/>
            </a:endParaRPr>
          </a:p>
        </p:txBody>
      </p:sp>
      <p:sp>
        <p:nvSpPr>
          <p:cNvPr id="2" name="Footer Placeholder 1"/>
          <p:cNvSpPr>
            <a:spLocks noGrp="1"/>
          </p:cNvSpPr>
          <p:nvPr>
            <p:ph type="ftr" sz="quarter" idx="11"/>
          </p:nvPr>
        </p:nvSpPr>
        <p:spPr>
          <a:xfrm>
            <a:off x="2286000" y="6081713"/>
            <a:ext cx="4445000" cy="762000"/>
          </a:xfrm>
        </p:spPr>
        <p:txBody>
          <a:bodyPr/>
          <a:lstStyle/>
          <a:p>
            <a:pPr>
              <a:defRPr/>
            </a:pPr>
            <a:r>
              <a:rPr lang="en-US" dirty="0" smtClean="0">
                <a:solidFill>
                  <a:srgbClr val="FF0000"/>
                </a:solidFill>
              </a:rPr>
              <a:t>Report Errors to Management</a:t>
            </a:r>
            <a:endParaRPr lang="en-US"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8229600" cy="762000"/>
          </a:xfrm>
        </p:spPr>
        <p:txBody>
          <a:bodyPr>
            <a:normAutofit fontScale="90000"/>
          </a:bodyPr>
          <a:lstStyle/>
          <a:p>
            <a:pPr algn="ctr"/>
            <a:r>
              <a:rPr lang="en-US" altLang="en-US" sz="6000" dirty="0" smtClean="0">
                <a:solidFill>
                  <a:srgbClr val="464646"/>
                </a:solidFill>
              </a:rPr>
              <a:t>Back Safety Plan</a:t>
            </a:r>
            <a:endParaRPr lang="en-US" dirty="0"/>
          </a:p>
        </p:txBody>
      </p:sp>
      <p:sp>
        <p:nvSpPr>
          <p:cNvPr id="2" name="Content Placeholder 1"/>
          <p:cNvSpPr>
            <a:spLocks noGrp="1"/>
          </p:cNvSpPr>
          <p:nvPr>
            <p:ph idx="1"/>
          </p:nvPr>
        </p:nvSpPr>
        <p:spPr>
          <a:xfrm>
            <a:off x="304800" y="1447800"/>
            <a:ext cx="8686800" cy="4800600"/>
          </a:xfrm>
        </p:spPr>
        <p:txBody>
          <a:bodyPr/>
          <a:lstStyle/>
          <a:p>
            <a:pPr>
              <a:lnSpc>
                <a:spcPct val="200000"/>
              </a:lnSpc>
            </a:pPr>
            <a:r>
              <a:rPr lang="en-US" sz="2000" dirty="0" smtClean="0"/>
              <a:t>Acute </a:t>
            </a:r>
            <a:r>
              <a:rPr lang="en-US" sz="2000" dirty="0"/>
              <a:t>back injuries can be the immediate result of improper lifting techniques and/or lifting loads that are too heavy for the back to </a:t>
            </a:r>
            <a:r>
              <a:rPr lang="en-US" sz="2000" dirty="0" smtClean="0"/>
              <a:t>support.</a:t>
            </a:r>
          </a:p>
          <a:p>
            <a:pPr>
              <a:lnSpc>
                <a:spcPct val="200000"/>
              </a:lnSpc>
            </a:pPr>
            <a:r>
              <a:rPr lang="en-US" sz="2000" dirty="0"/>
              <a:t>While the acute injury may seem to be caused by a single well-defined incident, the real cause is often a combined interaction of the observed stressor coupled with years of weakening of the musculoskeletal support mechanism by repetitive micro-trauma. </a:t>
            </a:r>
          </a:p>
          <a:p>
            <a:pPr>
              <a:lnSpc>
                <a:spcPct val="200000"/>
              </a:lnSpc>
            </a:pPr>
            <a:endParaRPr lang="en-US" sz="2000" dirty="0"/>
          </a:p>
        </p:txBody>
      </p:sp>
      <p:sp>
        <p:nvSpPr>
          <p:cNvPr id="4" name="Footer Placeholder 3"/>
          <p:cNvSpPr>
            <a:spLocks noGrp="1"/>
          </p:cNvSpPr>
          <p:nvPr>
            <p:ph type="ftr" sz="quarter" idx="11"/>
          </p:nvPr>
        </p:nvSpPr>
        <p:spPr>
          <a:xfrm>
            <a:off x="2286000" y="6060743"/>
            <a:ext cx="4445000" cy="762000"/>
          </a:xfrm>
        </p:spPr>
        <p:txBody>
          <a:bodyPr/>
          <a:lstStyle/>
          <a:p>
            <a:pPr>
              <a:defRPr/>
            </a:pPr>
            <a:r>
              <a:rPr lang="en-US" dirty="0" smtClean="0">
                <a:solidFill>
                  <a:srgbClr val="FF0000"/>
                </a:solidFill>
              </a:rPr>
              <a:t>Report Errors to Management</a:t>
            </a:r>
            <a:endParaRPr lang="en-US" dirty="0">
              <a:solidFill>
                <a:srgbClr val="FF0000"/>
              </a:solidFill>
            </a:endParaRPr>
          </a:p>
        </p:txBody>
      </p:sp>
    </p:spTree>
    <p:extLst>
      <p:ext uri="{BB962C8B-B14F-4D97-AF65-F5344CB8AC3E}">
        <p14:creationId xmlns:p14="http://schemas.microsoft.com/office/powerpoint/2010/main" val="190255417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8229600" cy="1143000"/>
          </a:xfrm>
        </p:spPr>
        <p:txBody>
          <a:bodyPr/>
          <a:lstStyle/>
          <a:p>
            <a:pPr algn="ctr"/>
            <a:r>
              <a:rPr lang="en-US" altLang="en-US" sz="6000" dirty="0" smtClean="0">
                <a:solidFill>
                  <a:srgbClr val="464646"/>
                </a:solidFill>
              </a:rPr>
              <a:t>Back Disorders</a:t>
            </a:r>
            <a:endParaRPr lang="en-US" dirty="0"/>
          </a:p>
        </p:txBody>
      </p:sp>
      <p:sp>
        <p:nvSpPr>
          <p:cNvPr id="2" name="Content Placeholder 1"/>
          <p:cNvSpPr>
            <a:spLocks noGrp="1"/>
          </p:cNvSpPr>
          <p:nvPr>
            <p:ph idx="1"/>
          </p:nvPr>
        </p:nvSpPr>
        <p:spPr>
          <a:xfrm>
            <a:off x="228600" y="1524000"/>
            <a:ext cx="8686800" cy="4724400"/>
          </a:xfrm>
        </p:spPr>
        <p:txBody>
          <a:bodyPr/>
          <a:lstStyle/>
          <a:p>
            <a:pPr>
              <a:lnSpc>
                <a:spcPct val="200000"/>
              </a:lnSpc>
            </a:pPr>
            <a:r>
              <a:rPr lang="en-US" sz="1900" dirty="0" smtClean="0"/>
              <a:t>Back </a:t>
            </a:r>
            <a:r>
              <a:rPr lang="en-US" sz="1900" dirty="0"/>
              <a:t>disorders result from exceeding the capability of the muscles, tendons, discs, or the cumulative effect of several </a:t>
            </a:r>
            <a:r>
              <a:rPr lang="en-US" sz="1900" dirty="0" smtClean="0"/>
              <a:t>contributors.</a:t>
            </a:r>
          </a:p>
          <a:p>
            <a:pPr>
              <a:lnSpc>
                <a:spcPct val="200000"/>
              </a:lnSpc>
            </a:pPr>
            <a:r>
              <a:rPr lang="en-US" sz="1900" dirty="0"/>
              <a:t>Reaching while lifting.</a:t>
            </a:r>
          </a:p>
          <a:p>
            <a:pPr>
              <a:lnSpc>
                <a:spcPct val="200000"/>
              </a:lnSpc>
            </a:pPr>
            <a:r>
              <a:rPr lang="en-US" sz="1900" dirty="0"/>
              <a:t>Poor posture--how one sits or stands.</a:t>
            </a:r>
          </a:p>
          <a:p>
            <a:pPr>
              <a:lnSpc>
                <a:spcPct val="200000"/>
              </a:lnSpc>
            </a:pPr>
            <a:r>
              <a:rPr lang="en-US" sz="1900" dirty="0"/>
              <a:t>Stressful living and working activities--staying in one position for too long.</a:t>
            </a:r>
          </a:p>
          <a:p>
            <a:pPr>
              <a:lnSpc>
                <a:spcPct val="200000"/>
              </a:lnSpc>
            </a:pPr>
            <a:r>
              <a:rPr lang="en-US" sz="1900" dirty="0"/>
              <a:t>Bad body mechanics--how one lifts, pushes, pulls, or carries objects.</a:t>
            </a:r>
          </a:p>
          <a:p>
            <a:pPr>
              <a:lnSpc>
                <a:spcPct val="200000"/>
              </a:lnSpc>
            </a:pPr>
            <a:endParaRPr lang="en-US" sz="1900" dirty="0"/>
          </a:p>
        </p:txBody>
      </p:sp>
      <p:sp>
        <p:nvSpPr>
          <p:cNvPr id="4" name="Footer Placeholder 3"/>
          <p:cNvSpPr>
            <a:spLocks noGrp="1"/>
          </p:cNvSpPr>
          <p:nvPr>
            <p:ph type="ftr" sz="quarter" idx="11"/>
          </p:nvPr>
        </p:nvSpPr>
        <p:spPr>
          <a:xfrm>
            <a:off x="2286000" y="6074391"/>
            <a:ext cx="4445000" cy="762000"/>
          </a:xfrm>
        </p:spPr>
        <p:txBody>
          <a:bodyPr/>
          <a:lstStyle/>
          <a:p>
            <a:pPr>
              <a:defRPr/>
            </a:pPr>
            <a:r>
              <a:rPr lang="en-US" dirty="0" smtClean="0">
                <a:solidFill>
                  <a:srgbClr val="FF0000"/>
                </a:solidFill>
              </a:rPr>
              <a:t>Report Errors to Management</a:t>
            </a:r>
            <a:endParaRPr lang="en-US" dirty="0">
              <a:solidFill>
                <a:srgbClr val="FF0000"/>
              </a:solidFill>
            </a:endParaRPr>
          </a:p>
        </p:txBody>
      </p:sp>
    </p:spTree>
    <p:extLst>
      <p:ext uri="{BB962C8B-B14F-4D97-AF65-F5344CB8AC3E}">
        <p14:creationId xmlns:p14="http://schemas.microsoft.com/office/powerpoint/2010/main" val="143509455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8229600" cy="609600"/>
          </a:xfrm>
        </p:spPr>
        <p:txBody>
          <a:bodyPr>
            <a:normAutofit fontScale="90000"/>
          </a:bodyPr>
          <a:lstStyle/>
          <a:p>
            <a:pPr algn="ctr"/>
            <a:r>
              <a:rPr lang="en-US" altLang="en-US" sz="6000" dirty="0" smtClean="0">
                <a:solidFill>
                  <a:srgbClr val="464646"/>
                </a:solidFill>
              </a:rPr>
              <a:t>Back Disorders</a:t>
            </a:r>
            <a:endParaRPr lang="en-US" dirty="0"/>
          </a:p>
        </p:txBody>
      </p:sp>
      <p:sp>
        <p:nvSpPr>
          <p:cNvPr id="2" name="Content Placeholder 1"/>
          <p:cNvSpPr>
            <a:spLocks noGrp="1"/>
          </p:cNvSpPr>
          <p:nvPr>
            <p:ph idx="1"/>
          </p:nvPr>
        </p:nvSpPr>
        <p:spPr>
          <a:xfrm>
            <a:off x="457200" y="1219200"/>
            <a:ext cx="8229600" cy="5029200"/>
          </a:xfrm>
        </p:spPr>
        <p:txBody>
          <a:bodyPr/>
          <a:lstStyle/>
          <a:p>
            <a:pPr>
              <a:lnSpc>
                <a:spcPct val="150000"/>
              </a:lnSpc>
            </a:pPr>
            <a:r>
              <a:rPr lang="en-US" sz="2200" dirty="0" smtClean="0"/>
              <a:t>Poor </a:t>
            </a:r>
            <a:r>
              <a:rPr lang="en-US" sz="2200" dirty="0"/>
              <a:t>physical condition-losing the strength and endurance to perform physical tasks without strain</a:t>
            </a:r>
            <a:r>
              <a:rPr lang="en-US" sz="2200" dirty="0" smtClean="0"/>
              <a:t>.</a:t>
            </a:r>
          </a:p>
          <a:p>
            <a:pPr>
              <a:lnSpc>
                <a:spcPct val="150000"/>
              </a:lnSpc>
            </a:pPr>
            <a:r>
              <a:rPr lang="en-US" sz="2200" dirty="0"/>
              <a:t>Poor design of job or work station.</a:t>
            </a:r>
          </a:p>
          <a:p>
            <a:pPr>
              <a:lnSpc>
                <a:spcPct val="150000"/>
              </a:lnSpc>
            </a:pPr>
            <a:r>
              <a:rPr lang="en-US" sz="2200" dirty="0"/>
              <a:t>Repetitive lifting of awkward items, equipment, or (in health-care facilities) patients.</a:t>
            </a:r>
          </a:p>
          <a:p>
            <a:pPr>
              <a:lnSpc>
                <a:spcPct val="200000"/>
              </a:lnSpc>
            </a:pPr>
            <a:r>
              <a:rPr lang="en-US" sz="2200" dirty="0"/>
              <a:t>Twisting while lifting.</a:t>
            </a:r>
          </a:p>
          <a:p>
            <a:pPr>
              <a:lnSpc>
                <a:spcPct val="200000"/>
              </a:lnSpc>
            </a:pPr>
            <a:r>
              <a:rPr lang="en-US" sz="2200" dirty="0"/>
              <a:t>Bending while lifting.</a:t>
            </a:r>
          </a:p>
          <a:p>
            <a:pPr>
              <a:lnSpc>
                <a:spcPct val="200000"/>
              </a:lnSpc>
            </a:pPr>
            <a:r>
              <a:rPr lang="en-US" sz="2200" dirty="0"/>
              <a:t>Maintaining bent postures.</a:t>
            </a:r>
          </a:p>
          <a:p>
            <a:pPr marL="109537" indent="0">
              <a:lnSpc>
                <a:spcPct val="150000"/>
              </a:lnSpc>
              <a:buNone/>
            </a:pPr>
            <a:endParaRPr lang="en-US" sz="2000" dirty="0"/>
          </a:p>
          <a:p>
            <a:pPr>
              <a:lnSpc>
                <a:spcPct val="200000"/>
              </a:lnSpc>
            </a:pPr>
            <a:endParaRPr lang="en-US" sz="2000" dirty="0"/>
          </a:p>
        </p:txBody>
      </p:sp>
      <p:sp>
        <p:nvSpPr>
          <p:cNvPr id="4" name="Footer Placeholder 3"/>
          <p:cNvSpPr>
            <a:spLocks noGrp="1"/>
          </p:cNvSpPr>
          <p:nvPr>
            <p:ph type="ftr" sz="quarter" idx="11"/>
          </p:nvPr>
        </p:nvSpPr>
        <p:spPr>
          <a:xfrm>
            <a:off x="2286000" y="6109648"/>
            <a:ext cx="4445000" cy="762000"/>
          </a:xfrm>
        </p:spPr>
        <p:txBody>
          <a:bodyPr/>
          <a:lstStyle/>
          <a:p>
            <a:pPr>
              <a:defRPr/>
            </a:pPr>
            <a:r>
              <a:rPr lang="en-US" dirty="0" smtClean="0">
                <a:solidFill>
                  <a:srgbClr val="FF0000"/>
                </a:solidFill>
              </a:rPr>
              <a:t>Report Errors to Management</a:t>
            </a:r>
            <a:endParaRPr lang="en-US" dirty="0">
              <a:solidFill>
                <a:srgbClr val="FF0000"/>
              </a:solidFill>
            </a:endParaRPr>
          </a:p>
        </p:txBody>
      </p:sp>
    </p:spTree>
    <p:extLst>
      <p:ext uri="{BB962C8B-B14F-4D97-AF65-F5344CB8AC3E}">
        <p14:creationId xmlns:p14="http://schemas.microsoft.com/office/powerpoint/2010/main" val="186473590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8229600" cy="838200"/>
          </a:xfrm>
        </p:spPr>
        <p:txBody>
          <a:bodyPr>
            <a:normAutofit fontScale="90000"/>
          </a:bodyPr>
          <a:lstStyle/>
          <a:p>
            <a:pPr algn="ctr"/>
            <a:r>
              <a:rPr lang="en-US" altLang="en-US" sz="6000" dirty="0" smtClean="0">
                <a:solidFill>
                  <a:srgbClr val="464646"/>
                </a:solidFill>
              </a:rPr>
              <a:t>Back Disorders</a:t>
            </a:r>
            <a:endParaRPr lang="en-US" dirty="0"/>
          </a:p>
        </p:txBody>
      </p:sp>
      <p:sp>
        <p:nvSpPr>
          <p:cNvPr id="2" name="Content Placeholder 1"/>
          <p:cNvSpPr>
            <a:spLocks noGrp="1"/>
          </p:cNvSpPr>
          <p:nvPr>
            <p:ph idx="1"/>
          </p:nvPr>
        </p:nvSpPr>
        <p:spPr>
          <a:xfrm>
            <a:off x="457200" y="1219200"/>
            <a:ext cx="8229600" cy="5257800"/>
          </a:xfrm>
        </p:spPr>
        <p:txBody>
          <a:bodyPr/>
          <a:lstStyle/>
          <a:p>
            <a:pPr>
              <a:lnSpc>
                <a:spcPct val="200000"/>
              </a:lnSpc>
            </a:pPr>
            <a:r>
              <a:rPr lang="en-US" sz="2400" dirty="0"/>
              <a:t>Heavy lifting.</a:t>
            </a:r>
          </a:p>
          <a:p>
            <a:pPr>
              <a:lnSpc>
                <a:spcPct val="200000"/>
              </a:lnSpc>
            </a:pPr>
            <a:r>
              <a:rPr lang="en-US" sz="2200" dirty="0" smtClean="0"/>
              <a:t>Fatigue</a:t>
            </a:r>
            <a:r>
              <a:rPr lang="en-US" sz="2200" dirty="0"/>
              <a:t>.</a:t>
            </a:r>
          </a:p>
          <a:p>
            <a:pPr>
              <a:lnSpc>
                <a:spcPct val="200000"/>
              </a:lnSpc>
            </a:pPr>
            <a:r>
              <a:rPr lang="en-US" sz="2200" dirty="0" smtClean="0"/>
              <a:t>Poor </a:t>
            </a:r>
            <a:r>
              <a:rPr lang="en-US" sz="2200" dirty="0"/>
              <a:t>footing such as slippery floors, or constrained posture.</a:t>
            </a:r>
          </a:p>
          <a:p>
            <a:pPr>
              <a:lnSpc>
                <a:spcPct val="200000"/>
              </a:lnSpc>
            </a:pPr>
            <a:r>
              <a:rPr lang="en-US" sz="2200" dirty="0"/>
              <a:t>Lifting with forceful movement.</a:t>
            </a:r>
          </a:p>
          <a:p>
            <a:pPr>
              <a:lnSpc>
                <a:spcPct val="200000"/>
              </a:lnSpc>
            </a:pPr>
            <a:r>
              <a:rPr lang="en-US" sz="2200" dirty="0"/>
              <a:t>Vibration, such as with lift truck drivers, delivery drivers, etc.</a:t>
            </a:r>
          </a:p>
          <a:p>
            <a:endParaRPr lang="en-US" sz="2200" dirty="0"/>
          </a:p>
        </p:txBody>
      </p:sp>
      <p:sp>
        <p:nvSpPr>
          <p:cNvPr id="4" name="Footer Placeholder 3"/>
          <p:cNvSpPr>
            <a:spLocks noGrp="1"/>
          </p:cNvSpPr>
          <p:nvPr>
            <p:ph type="ftr" sz="quarter" idx="11"/>
          </p:nvPr>
        </p:nvSpPr>
        <p:spPr>
          <a:xfrm>
            <a:off x="2286000" y="6123296"/>
            <a:ext cx="4445000" cy="762000"/>
          </a:xfrm>
        </p:spPr>
        <p:txBody>
          <a:bodyPr/>
          <a:lstStyle/>
          <a:p>
            <a:pPr>
              <a:defRPr/>
            </a:pPr>
            <a:r>
              <a:rPr lang="en-US" dirty="0" smtClean="0">
                <a:solidFill>
                  <a:srgbClr val="FF0000"/>
                </a:solidFill>
              </a:rPr>
              <a:t>Report Errors to Management</a:t>
            </a:r>
            <a:endParaRPr lang="en-US" dirty="0">
              <a:solidFill>
                <a:srgbClr val="FF0000"/>
              </a:solidFill>
            </a:endParaRPr>
          </a:p>
        </p:txBody>
      </p:sp>
    </p:spTree>
    <p:extLst>
      <p:ext uri="{BB962C8B-B14F-4D97-AF65-F5344CB8AC3E}">
        <p14:creationId xmlns:p14="http://schemas.microsoft.com/office/powerpoint/2010/main" val="25006545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8229600" cy="990600"/>
          </a:xfrm>
        </p:spPr>
        <p:txBody>
          <a:bodyPr>
            <a:normAutofit fontScale="90000"/>
          </a:bodyPr>
          <a:lstStyle/>
          <a:p>
            <a:pPr algn="ctr"/>
            <a:r>
              <a:rPr lang="en-US" altLang="en-US" sz="6000" dirty="0" smtClean="0">
                <a:solidFill>
                  <a:srgbClr val="464646"/>
                </a:solidFill>
              </a:rPr>
              <a:t>Prevention and Control</a:t>
            </a:r>
            <a:endParaRPr lang="en-US" dirty="0"/>
          </a:p>
        </p:txBody>
      </p:sp>
      <p:sp>
        <p:nvSpPr>
          <p:cNvPr id="2" name="Content Placeholder 1"/>
          <p:cNvSpPr>
            <a:spLocks noGrp="1"/>
          </p:cNvSpPr>
          <p:nvPr>
            <p:ph idx="1"/>
          </p:nvPr>
        </p:nvSpPr>
        <p:spPr>
          <a:xfrm>
            <a:off x="304800" y="1676400"/>
            <a:ext cx="8610600" cy="4495800"/>
          </a:xfrm>
        </p:spPr>
        <p:txBody>
          <a:bodyPr/>
          <a:lstStyle/>
          <a:p>
            <a:r>
              <a:rPr lang="en-US" sz="1800" b="1" dirty="0" smtClean="0"/>
              <a:t>Engineering </a:t>
            </a:r>
            <a:r>
              <a:rPr lang="en-US" sz="1800" b="1" dirty="0"/>
              <a:t>Controls</a:t>
            </a:r>
            <a:r>
              <a:rPr lang="en-US" sz="1800" dirty="0"/>
              <a:t> </a:t>
            </a:r>
          </a:p>
          <a:p>
            <a:pPr lvl="1">
              <a:lnSpc>
                <a:spcPct val="200000"/>
              </a:lnSpc>
            </a:pPr>
            <a:r>
              <a:rPr lang="en-US" sz="1800" dirty="0" smtClean="0"/>
              <a:t>Alter </a:t>
            </a:r>
            <a:r>
              <a:rPr lang="en-US" sz="1800" dirty="0"/>
              <a:t>the task to eliminate the hazardous motion and/or change the position of the object in relation to the employee's body -- such as adjusting the height of a pallet or </a:t>
            </a:r>
            <a:r>
              <a:rPr lang="en-US" sz="1800" dirty="0" smtClean="0"/>
              <a:t>shelf.</a:t>
            </a:r>
          </a:p>
          <a:p>
            <a:pPr lvl="1">
              <a:lnSpc>
                <a:spcPct val="200000"/>
              </a:lnSpc>
            </a:pPr>
            <a:r>
              <a:rPr lang="en-US" sz="1800" dirty="0" smtClean="0"/>
              <a:t>High-strength </a:t>
            </a:r>
            <a:r>
              <a:rPr lang="en-US" sz="1800" dirty="0"/>
              <a:t>push-pull requirements are undesirable, but pushing is better than </a:t>
            </a:r>
            <a:r>
              <a:rPr lang="en-US" sz="1800" dirty="0" smtClean="0"/>
              <a:t>pulling.</a:t>
            </a:r>
          </a:p>
          <a:p>
            <a:pPr lvl="1">
              <a:lnSpc>
                <a:spcPct val="200000"/>
              </a:lnSpc>
            </a:pPr>
            <a:r>
              <a:rPr lang="en-US" sz="1800" dirty="0" smtClean="0"/>
              <a:t>Material </a:t>
            </a:r>
            <a:r>
              <a:rPr lang="en-US" sz="1800" dirty="0"/>
              <a:t>handling equipment should be easy to move, with handles that can be easily grasped in an upright posture.</a:t>
            </a:r>
          </a:p>
          <a:p>
            <a:pPr lvl="1">
              <a:lnSpc>
                <a:spcPct val="200000"/>
              </a:lnSpc>
            </a:pPr>
            <a:endParaRPr lang="en-US" sz="1800" dirty="0" smtClean="0"/>
          </a:p>
        </p:txBody>
      </p:sp>
      <p:sp>
        <p:nvSpPr>
          <p:cNvPr id="4" name="Footer Placeholder 3"/>
          <p:cNvSpPr>
            <a:spLocks noGrp="1"/>
          </p:cNvSpPr>
          <p:nvPr>
            <p:ph type="ftr" sz="quarter" idx="11"/>
          </p:nvPr>
        </p:nvSpPr>
        <p:spPr>
          <a:xfrm>
            <a:off x="2286000" y="6096000"/>
            <a:ext cx="4445000" cy="762000"/>
          </a:xfrm>
        </p:spPr>
        <p:txBody>
          <a:bodyPr/>
          <a:lstStyle/>
          <a:p>
            <a:pPr>
              <a:defRPr/>
            </a:pPr>
            <a:r>
              <a:rPr lang="en-US" dirty="0" smtClean="0">
                <a:solidFill>
                  <a:srgbClr val="FF0000"/>
                </a:solidFill>
              </a:rPr>
              <a:t>Report Errors to Management</a:t>
            </a:r>
            <a:endParaRPr lang="en-US" dirty="0">
              <a:solidFill>
                <a:srgbClr val="FF0000"/>
              </a:solidFill>
            </a:endParaRPr>
          </a:p>
        </p:txBody>
      </p:sp>
    </p:spTree>
    <p:extLst>
      <p:ext uri="{BB962C8B-B14F-4D97-AF65-F5344CB8AC3E}">
        <p14:creationId xmlns:p14="http://schemas.microsoft.com/office/powerpoint/2010/main" val="60891044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8229600" cy="1143000"/>
          </a:xfrm>
        </p:spPr>
        <p:txBody>
          <a:bodyPr>
            <a:normAutofit fontScale="90000"/>
          </a:bodyPr>
          <a:lstStyle/>
          <a:p>
            <a:pPr algn="ctr"/>
            <a:r>
              <a:rPr lang="en-US" altLang="en-US" sz="6000" dirty="0" smtClean="0">
                <a:solidFill>
                  <a:srgbClr val="464646"/>
                </a:solidFill>
              </a:rPr>
              <a:t>Prevention and Control</a:t>
            </a:r>
            <a:endParaRPr lang="en-US" dirty="0"/>
          </a:p>
        </p:txBody>
      </p:sp>
      <p:sp>
        <p:nvSpPr>
          <p:cNvPr id="2" name="Content Placeholder 1"/>
          <p:cNvSpPr>
            <a:spLocks noGrp="1"/>
          </p:cNvSpPr>
          <p:nvPr>
            <p:ph idx="1"/>
          </p:nvPr>
        </p:nvSpPr>
        <p:spPr/>
        <p:txBody>
          <a:bodyPr/>
          <a:lstStyle/>
          <a:p>
            <a:pPr lvl="2">
              <a:lnSpc>
                <a:spcPct val="200000"/>
              </a:lnSpc>
            </a:pPr>
            <a:r>
              <a:rPr lang="en-US" dirty="0" smtClean="0"/>
              <a:t>Repetitive or sustained twisting, stretching, or leaning to one side are undesirable. Corrections could include repositioning bins and moving employees closer to parts and conveyors.</a:t>
            </a:r>
          </a:p>
          <a:p>
            <a:pPr lvl="2">
              <a:lnSpc>
                <a:spcPct val="200000"/>
              </a:lnSpc>
            </a:pPr>
            <a:r>
              <a:rPr lang="en-US" dirty="0" smtClean="0"/>
              <a:t>Store heavy objects at waist level.</a:t>
            </a:r>
          </a:p>
          <a:p>
            <a:pPr lvl="2">
              <a:lnSpc>
                <a:spcPct val="200000"/>
              </a:lnSpc>
            </a:pPr>
            <a:r>
              <a:rPr lang="en-US" dirty="0" smtClean="0"/>
              <a:t>Provide lift-assist devices, and lift tables.</a:t>
            </a:r>
          </a:p>
        </p:txBody>
      </p:sp>
      <p:sp>
        <p:nvSpPr>
          <p:cNvPr id="4" name="Footer Placeholder 3"/>
          <p:cNvSpPr>
            <a:spLocks noGrp="1"/>
          </p:cNvSpPr>
          <p:nvPr>
            <p:ph type="ftr" sz="quarter" idx="11"/>
          </p:nvPr>
        </p:nvSpPr>
        <p:spPr>
          <a:xfrm>
            <a:off x="2286000" y="6060743"/>
            <a:ext cx="4445000" cy="762000"/>
          </a:xfrm>
        </p:spPr>
        <p:txBody>
          <a:bodyPr/>
          <a:lstStyle/>
          <a:p>
            <a:pPr>
              <a:defRPr/>
            </a:pPr>
            <a:r>
              <a:rPr lang="en-US" dirty="0" smtClean="0">
                <a:solidFill>
                  <a:srgbClr val="FF0000"/>
                </a:solidFill>
              </a:rPr>
              <a:t>Report Errors to Management</a:t>
            </a:r>
            <a:endParaRPr lang="en-US" dirty="0">
              <a:solidFill>
                <a:srgbClr val="FF0000"/>
              </a:solidFill>
            </a:endParaRPr>
          </a:p>
        </p:txBody>
      </p:sp>
    </p:spTree>
    <p:extLst>
      <p:ext uri="{BB962C8B-B14F-4D97-AF65-F5344CB8AC3E}">
        <p14:creationId xmlns:p14="http://schemas.microsoft.com/office/powerpoint/2010/main" val="134369954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762000"/>
          </a:xfrm>
        </p:spPr>
        <p:txBody>
          <a:bodyPr>
            <a:normAutofit fontScale="90000"/>
          </a:bodyPr>
          <a:lstStyle/>
          <a:p>
            <a:pPr algn="ctr"/>
            <a:r>
              <a:rPr lang="en-US" altLang="en-US" sz="6000" dirty="0" smtClean="0">
                <a:solidFill>
                  <a:srgbClr val="464646"/>
                </a:solidFill>
              </a:rPr>
              <a:t>Prevention and Control</a:t>
            </a:r>
            <a:endParaRPr lang="en-US" dirty="0"/>
          </a:p>
        </p:txBody>
      </p:sp>
      <p:sp>
        <p:nvSpPr>
          <p:cNvPr id="2" name="Content Placeholder 1"/>
          <p:cNvSpPr>
            <a:spLocks noGrp="1"/>
          </p:cNvSpPr>
          <p:nvPr>
            <p:ph idx="1"/>
          </p:nvPr>
        </p:nvSpPr>
        <p:spPr>
          <a:xfrm>
            <a:off x="457200" y="1066800"/>
            <a:ext cx="8229600" cy="5257800"/>
          </a:xfrm>
        </p:spPr>
        <p:txBody>
          <a:bodyPr/>
          <a:lstStyle/>
          <a:p>
            <a:pPr>
              <a:lnSpc>
                <a:spcPct val="200000"/>
              </a:lnSpc>
            </a:pPr>
            <a:r>
              <a:rPr lang="en-US" b="1" dirty="0" smtClean="0"/>
              <a:t>Controls and Work Practices</a:t>
            </a:r>
            <a:r>
              <a:rPr lang="en-US" dirty="0" smtClean="0"/>
              <a:t> </a:t>
            </a:r>
          </a:p>
          <a:p>
            <a:pPr lvl="1">
              <a:lnSpc>
                <a:spcPct val="200000"/>
              </a:lnSpc>
            </a:pPr>
            <a:r>
              <a:rPr lang="en-US" dirty="0" smtClean="0"/>
              <a:t>Engineering controls are preferred.</a:t>
            </a:r>
          </a:p>
          <a:p>
            <a:pPr lvl="1">
              <a:lnSpc>
                <a:spcPct val="200000"/>
              </a:lnSpc>
            </a:pPr>
            <a:r>
              <a:rPr lang="en-US" dirty="0" smtClean="0"/>
              <a:t>Worker training and education: </a:t>
            </a:r>
          </a:p>
          <a:p>
            <a:pPr lvl="2">
              <a:lnSpc>
                <a:spcPct val="150000"/>
              </a:lnSpc>
            </a:pPr>
            <a:r>
              <a:rPr lang="en-US" sz="2000" dirty="0" smtClean="0"/>
              <a:t>Training should include general principles of ergonomics, recognition of hazards and injuries, procedures for reporting hazardous conditions, and methods and procedures for early reporting of injuries. Additionally, job specific training should be given on safe work practices, hazards, and controls.</a:t>
            </a:r>
          </a:p>
          <a:p>
            <a:pPr>
              <a:lnSpc>
                <a:spcPct val="150000"/>
              </a:lnSpc>
            </a:pPr>
            <a:endParaRPr lang="en-US" dirty="0"/>
          </a:p>
        </p:txBody>
      </p:sp>
      <p:sp>
        <p:nvSpPr>
          <p:cNvPr id="4" name="Footer Placeholder 3"/>
          <p:cNvSpPr>
            <a:spLocks noGrp="1"/>
          </p:cNvSpPr>
          <p:nvPr>
            <p:ph type="ftr" sz="quarter" idx="11"/>
          </p:nvPr>
        </p:nvSpPr>
        <p:spPr>
          <a:xfrm>
            <a:off x="2286000" y="6074391"/>
            <a:ext cx="4445000" cy="762000"/>
          </a:xfrm>
        </p:spPr>
        <p:txBody>
          <a:bodyPr/>
          <a:lstStyle/>
          <a:p>
            <a:pPr>
              <a:defRPr/>
            </a:pPr>
            <a:r>
              <a:rPr lang="en-US" dirty="0" smtClean="0">
                <a:solidFill>
                  <a:srgbClr val="FF0000"/>
                </a:solidFill>
              </a:rPr>
              <a:t>Report Errors to Management</a:t>
            </a:r>
            <a:endParaRPr lang="en-US" dirty="0">
              <a:solidFill>
                <a:srgbClr val="FF0000"/>
              </a:solidFill>
            </a:endParaRPr>
          </a:p>
        </p:txBody>
      </p:sp>
    </p:spTree>
    <p:extLst>
      <p:ext uri="{BB962C8B-B14F-4D97-AF65-F5344CB8AC3E}">
        <p14:creationId xmlns:p14="http://schemas.microsoft.com/office/powerpoint/2010/main" val="121348410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8229600" cy="838200"/>
          </a:xfrm>
        </p:spPr>
        <p:txBody>
          <a:bodyPr>
            <a:normAutofit fontScale="90000"/>
          </a:bodyPr>
          <a:lstStyle/>
          <a:p>
            <a:pPr algn="ctr"/>
            <a:r>
              <a:rPr lang="en-US" altLang="en-US" sz="6000" dirty="0" smtClean="0">
                <a:solidFill>
                  <a:srgbClr val="464646"/>
                </a:solidFill>
              </a:rPr>
              <a:t>Prevention and Control</a:t>
            </a:r>
            <a:endParaRPr lang="en-US" dirty="0"/>
          </a:p>
        </p:txBody>
      </p:sp>
      <p:sp>
        <p:nvSpPr>
          <p:cNvPr id="2" name="Content Placeholder 1"/>
          <p:cNvSpPr>
            <a:spLocks noGrp="1"/>
          </p:cNvSpPr>
          <p:nvPr>
            <p:ph idx="1"/>
          </p:nvPr>
        </p:nvSpPr>
        <p:spPr>
          <a:xfrm>
            <a:off x="0" y="1676400"/>
            <a:ext cx="9144000" cy="4800600"/>
          </a:xfrm>
        </p:spPr>
        <p:txBody>
          <a:bodyPr/>
          <a:lstStyle/>
          <a:p>
            <a:r>
              <a:rPr lang="en-US" sz="2500" b="1" dirty="0" smtClean="0"/>
              <a:t>Other</a:t>
            </a:r>
            <a:r>
              <a:rPr lang="en-US" sz="2500" dirty="0" smtClean="0"/>
              <a:t> </a:t>
            </a:r>
          </a:p>
          <a:p>
            <a:pPr lvl="1">
              <a:lnSpc>
                <a:spcPct val="200000"/>
              </a:lnSpc>
            </a:pPr>
            <a:r>
              <a:rPr lang="en-US" sz="1800" dirty="0" smtClean="0"/>
              <a:t>Standing for extended periods places excessive stress on the back and legs. Solutions include a footrest or rail, resilient floor mats, height-adjustable chairs or stools, and opportunities for the employee to change position.</a:t>
            </a:r>
          </a:p>
          <a:p>
            <a:pPr lvl="1">
              <a:lnSpc>
                <a:spcPct val="200000"/>
              </a:lnSpc>
            </a:pPr>
            <a:r>
              <a:rPr lang="en-US" sz="1800" dirty="0"/>
              <a:t>Where employees are seated the chairs or stools must be properly chosen.</a:t>
            </a:r>
          </a:p>
          <a:p>
            <a:pPr lvl="1">
              <a:lnSpc>
                <a:spcPct val="200000"/>
              </a:lnSpc>
            </a:pPr>
            <a:r>
              <a:rPr lang="en-US" sz="1800" dirty="0"/>
              <a:t>Proper adjustable lumbar support may be provided.</a:t>
            </a:r>
          </a:p>
          <a:p>
            <a:pPr lvl="1">
              <a:lnSpc>
                <a:spcPct val="200000"/>
              </a:lnSpc>
            </a:pPr>
            <a:r>
              <a:rPr lang="en-US" sz="1800" dirty="0"/>
              <a:t>Static seated postures with bending or reaching should be avoided.</a:t>
            </a:r>
          </a:p>
          <a:p>
            <a:pPr lvl="1">
              <a:lnSpc>
                <a:spcPct val="200000"/>
              </a:lnSpc>
            </a:pPr>
            <a:endParaRPr lang="en-US" sz="1800" dirty="0" smtClean="0"/>
          </a:p>
          <a:p>
            <a:endParaRPr lang="en-US" sz="1800" dirty="0"/>
          </a:p>
        </p:txBody>
      </p:sp>
      <p:sp>
        <p:nvSpPr>
          <p:cNvPr id="4" name="Footer Placeholder 3"/>
          <p:cNvSpPr>
            <a:spLocks noGrp="1"/>
          </p:cNvSpPr>
          <p:nvPr>
            <p:ph type="ftr" sz="quarter" idx="11"/>
          </p:nvPr>
        </p:nvSpPr>
        <p:spPr>
          <a:xfrm>
            <a:off x="2286000" y="6109648"/>
            <a:ext cx="4445000" cy="762000"/>
          </a:xfrm>
        </p:spPr>
        <p:txBody>
          <a:bodyPr/>
          <a:lstStyle/>
          <a:p>
            <a:pPr>
              <a:defRPr/>
            </a:pPr>
            <a:r>
              <a:rPr lang="en-US" dirty="0" smtClean="0">
                <a:solidFill>
                  <a:srgbClr val="FF0000"/>
                </a:solidFill>
              </a:rPr>
              <a:t>Report Errors to Management</a:t>
            </a:r>
            <a:endParaRPr lang="en-US" dirty="0">
              <a:solidFill>
                <a:srgbClr val="FF0000"/>
              </a:solidFill>
            </a:endParaRPr>
          </a:p>
        </p:txBody>
      </p:sp>
    </p:spTree>
    <p:extLst>
      <p:ext uri="{BB962C8B-B14F-4D97-AF65-F5344CB8AC3E}">
        <p14:creationId xmlns:p14="http://schemas.microsoft.com/office/powerpoint/2010/main" val="3951858261"/>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Template CSP Powerpoint</Template>
  <TotalTime>7305</TotalTime>
  <Words>783</Words>
  <Application>Microsoft Office PowerPoint</Application>
  <PresentationFormat>Letter Paper (8.5x11 in)</PresentationFormat>
  <Paragraphs>102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Concourse</vt:lpstr>
      <vt:lpstr>Back Safety Plan</vt:lpstr>
      <vt:lpstr>Back Safety Plan</vt:lpstr>
      <vt:lpstr>Back Disorders</vt:lpstr>
      <vt:lpstr>Back Disorders</vt:lpstr>
      <vt:lpstr>Back Disorders</vt:lpstr>
      <vt:lpstr>Prevention and Control</vt:lpstr>
      <vt:lpstr>Prevention and Control</vt:lpstr>
      <vt:lpstr>Prevention and Control</vt:lpstr>
      <vt:lpstr>Prevention and Control</vt:lpstr>
      <vt:lpstr>Basic Rules of Lifting</vt:lpstr>
      <vt:lpstr>Basic Rules of Lifting</vt:lpstr>
      <vt:lpstr>Basic Rules of Lifting</vt:lpstr>
      <vt:lpstr>Basic Rules of Lifting</vt:lpstr>
      <vt:lpstr>Basic Rules of Lifting</vt:lpstr>
    </vt:vector>
  </TitlesOfParts>
  <Company>J.J. Keller &amp; Associates</Company>
  <LinksUpToDate>false</LinksUpToDate>
  <SharedDoc>false</SharedDoc>
  <HyperlinkBase>../images</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Lifting Techniques</dc:title>
  <dc:creator>Keller-Soft®</dc:creator>
  <cp:lastModifiedBy>Marin, Gabriel</cp:lastModifiedBy>
  <cp:revision>118</cp:revision>
  <cp:lastPrinted>1999-04-30T15:10:04Z</cp:lastPrinted>
  <dcterms:created xsi:type="dcterms:W3CDTF">1999-03-22T16:19:01Z</dcterms:created>
  <dcterms:modified xsi:type="dcterms:W3CDTF">2018-02-23T20:16:21Z</dcterms:modified>
</cp:coreProperties>
</file>