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76" r:id="rId2"/>
    <p:sldId id="257" r:id="rId3"/>
    <p:sldId id="290" r:id="rId4"/>
    <p:sldId id="291" r:id="rId5"/>
    <p:sldId id="292" r:id="rId6"/>
    <p:sldId id="299" r:id="rId7"/>
    <p:sldId id="293" r:id="rId8"/>
    <p:sldId id="315" r:id="rId9"/>
    <p:sldId id="287" r:id="rId10"/>
    <p:sldId id="303" r:id="rId11"/>
    <p:sldId id="305" r:id="rId12"/>
    <p:sldId id="308" r:id="rId13"/>
    <p:sldId id="311" r:id="rId14"/>
    <p:sldId id="264" r:id="rId15"/>
    <p:sldId id="314" r:id="rId16"/>
    <p:sldId id="270" r:id="rId17"/>
    <p:sldId id="271" r:id="rId18"/>
    <p:sldId id="316" r:id="rId19"/>
    <p:sldId id="317" r:id="rId20"/>
    <p:sldId id="318" r:id="rId2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04006FD4-ED86-445B-B422-C3C8C5FDB3D8}" type="datetimeFigureOut">
              <a:rPr lang="en-US" smtClean="0"/>
              <a:t>2/23/2018</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75370348-6F93-4597-91AD-3E6CA4780991}" type="slidenum">
              <a:rPr lang="en-US" smtClean="0"/>
              <a:t>‹#›</a:t>
            </a:fld>
            <a:endParaRPr lang="en-US"/>
          </a:p>
        </p:txBody>
      </p:sp>
    </p:spTree>
    <p:extLst>
      <p:ext uri="{BB962C8B-B14F-4D97-AF65-F5344CB8AC3E}">
        <p14:creationId xmlns:p14="http://schemas.microsoft.com/office/powerpoint/2010/main" val="2701866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079506FF-A903-4EE7-879D-9839241F7E88}" type="datetimeFigureOut">
              <a:rPr lang="en-US" smtClean="0"/>
              <a:t>2/23/2018</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6345F82C-D361-4BE6-A14D-DEA68BD0EEC5}" type="slidenum">
              <a:rPr lang="en-US" smtClean="0"/>
              <a:t>‹#›</a:t>
            </a:fld>
            <a:endParaRPr lang="en-US"/>
          </a:p>
        </p:txBody>
      </p:sp>
    </p:spTree>
    <p:extLst>
      <p:ext uri="{BB962C8B-B14F-4D97-AF65-F5344CB8AC3E}">
        <p14:creationId xmlns:p14="http://schemas.microsoft.com/office/powerpoint/2010/main" val="293706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Footer Placeholder 21"/>
          <p:cNvSpPr txBox="1">
            <a:spLocks/>
          </p:cNvSpPr>
          <p:nvPr/>
        </p:nvSpPr>
        <p:spPr>
          <a:xfrm>
            <a:off x="2438400" y="6324600"/>
            <a:ext cx="4445000" cy="762000"/>
          </a:xfrm>
          <a:prstGeom prst="rect">
            <a:avLst/>
          </a:prstGeom>
        </p:spPr>
        <p:txBody>
          <a:bodyPr anchor="b"/>
          <a:lstStyle>
            <a:lvl1pPr algn="r" eaLnBrk="1" fontAlgn="auto" latinLnBrk="0" hangingPunct="1">
              <a:spcBef>
                <a:spcPts val="0"/>
              </a:spcBef>
              <a:spcAft>
                <a:spcPts val="0"/>
              </a:spcAft>
              <a:defRPr kumimoji="0" sz="1600" b="1">
                <a:solidFill>
                  <a:schemeClr val="tx1"/>
                </a:solidFill>
                <a:latin typeface="+mn-lt"/>
                <a:cs typeface="+mn-cs"/>
              </a:defRPr>
            </a:lvl1pPr>
            <a:extLst/>
          </a:lstStyle>
          <a:p>
            <a:pPr>
              <a:defRPr/>
            </a:pPr>
            <a:endParaRPr lang="en-US" dirty="0" smtClean="0">
              <a:solidFill>
                <a:srgbClr val="FF0000"/>
              </a:solidFill>
            </a:endParaRPr>
          </a:p>
          <a:p>
            <a:pPr>
              <a:defRPr/>
            </a:pPr>
            <a:endParaRPr lang="en-US" dirty="0" smtClean="0">
              <a:solidFill>
                <a:srgbClr val="FF0000"/>
              </a:solidFill>
            </a:endParaRPr>
          </a:p>
          <a:p>
            <a:pPr>
              <a:defRPr/>
            </a:pPr>
            <a:r>
              <a:rPr lang="en-US" dirty="0" smtClean="0">
                <a:solidFill>
                  <a:srgbClr val="FF0000"/>
                </a:solidFill>
              </a:rPr>
              <a:t>FSTI Confidential – Internal Use Only</a:t>
            </a:r>
          </a:p>
          <a:p>
            <a:pPr>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fld id="{7DB969B8-DA6C-421D-91EC-1FCC75D1961B}" type="datetime1">
              <a:rPr lang="en-US" smtClean="0"/>
              <a:t>2/23/2018</a:t>
            </a:fld>
            <a:endParaRPr lang="en-US"/>
          </a:p>
        </p:txBody>
      </p:sp>
      <p:sp>
        <p:nvSpPr>
          <p:cNvPr id="13" name="Footer Placeholder 18"/>
          <p:cNvSpPr>
            <a:spLocks noGrp="1"/>
          </p:cNvSpPr>
          <p:nvPr>
            <p:ph type="ftr" sz="quarter" idx="11"/>
          </p:nvPr>
        </p:nvSpPr>
        <p:spPr>
          <a:xfrm>
            <a:off x="2057400" y="6324600"/>
            <a:ext cx="4445000" cy="762000"/>
          </a:xfrm>
        </p:spPr>
        <p:txBody>
          <a:bodyPr/>
          <a:lstStyle>
            <a:lvl1pPr>
              <a:defRPr>
                <a:solidFill>
                  <a:schemeClr val="accent1">
                    <a:tint val="20000"/>
                  </a:schemeClr>
                </a:solidFill>
              </a:defRPr>
            </a:lvl1pPr>
            <a:extLst/>
          </a:lstStyle>
          <a:p>
            <a:r>
              <a:rPr lang="en-US" smtClean="0"/>
              <a:t>Report Errors to Management</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385914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6CD1545D-9C74-4C31-883B-649E063CE82C}"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6437D697-5B82-4330-8B8D-F228859FCA8A}" type="slidenum">
              <a:rPr lang="en-US" smtClean="0"/>
              <a:t>‹#›</a:t>
            </a:fld>
            <a:endParaRPr lang="en-US"/>
          </a:p>
        </p:txBody>
      </p:sp>
    </p:spTree>
    <p:extLst>
      <p:ext uri="{BB962C8B-B14F-4D97-AF65-F5344CB8AC3E}">
        <p14:creationId xmlns:p14="http://schemas.microsoft.com/office/powerpoint/2010/main" val="414804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F5E53050-FF97-417E-A1AE-85746D86165E}"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6437D697-5B82-4330-8B8D-F228859FCA8A}" type="slidenum">
              <a:rPr lang="en-US" smtClean="0"/>
              <a:t>‹#›</a:t>
            </a:fld>
            <a:endParaRPr lang="en-US"/>
          </a:p>
        </p:txBody>
      </p:sp>
    </p:spTree>
    <p:extLst>
      <p:ext uri="{BB962C8B-B14F-4D97-AF65-F5344CB8AC3E}">
        <p14:creationId xmlns:p14="http://schemas.microsoft.com/office/powerpoint/2010/main" val="237509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DF99E1E6-9EBC-4F03-B1C0-113E92A087C5}"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6437D697-5B82-4330-8B8D-F228859FCA8A}" type="slidenum">
              <a:rPr lang="en-US" smtClean="0"/>
              <a:t>‹#›</a:t>
            </a:fld>
            <a:endParaRPr lang="en-US"/>
          </a:p>
        </p:txBody>
      </p:sp>
    </p:spTree>
    <p:extLst>
      <p:ext uri="{BB962C8B-B14F-4D97-AF65-F5344CB8AC3E}">
        <p14:creationId xmlns:p14="http://schemas.microsoft.com/office/powerpoint/2010/main" val="410293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FF5861EE-F36F-4A6D-A62E-C80BD3A6D35F}" type="datetime1">
              <a:rPr lang="en-US" smtClean="0"/>
              <a:t>2/23/2018</a:t>
            </a:fld>
            <a:endParaRPr lang="en-US"/>
          </a:p>
        </p:txBody>
      </p:sp>
      <p:sp>
        <p:nvSpPr>
          <p:cNvPr id="7" name="Footer Placeholder 4"/>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8" name="Slide Number Placeholder 5"/>
          <p:cNvSpPr>
            <a:spLocks noGrp="1"/>
          </p:cNvSpPr>
          <p:nvPr>
            <p:ph type="sldNum" sz="quarter" idx="12"/>
          </p:nvPr>
        </p:nvSpPr>
        <p:spPr/>
        <p:txBody>
          <a:bodyPr/>
          <a:lstStyle>
            <a:lvl1pPr>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769333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fld id="{880630F8-E32B-4C7D-B576-F68D918C2D24}"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408242087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201B0C43-A895-47FD-B1F0-D1D98E42DE81}" type="datetime1">
              <a:rPr lang="en-US" smtClean="0"/>
              <a:t>2/23/2018</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9" name="Slide Number Placeholder 8"/>
          <p:cNvSpPr>
            <a:spLocks noGrp="1"/>
          </p:cNvSpPr>
          <p:nvPr>
            <p:ph type="sldNum" sz="quarter" idx="12"/>
          </p:nvPr>
        </p:nvSpPr>
        <p:spPr/>
        <p:txBody>
          <a:bodyPr/>
          <a:lstStyle>
            <a:lvl1pPr>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249896028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fld id="{314ED829-EA48-4EB0-A0D1-E09E60A3ED0D}" type="datetime1">
              <a:rPr lang="en-US" smtClean="0"/>
              <a:t>2/23/2018</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5" name="Slide Number Placeholder 4"/>
          <p:cNvSpPr>
            <a:spLocks noGrp="1"/>
          </p:cNvSpPr>
          <p:nvPr>
            <p:ph type="sldNum" sz="quarter" idx="12"/>
          </p:nvPr>
        </p:nvSpPr>
        <p:spPr/>
        <p:txBody>
          <a:bodyPr/>
          <a:lstStyle>
            <a:lvl1pPr>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184054077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81F94BE1-F4C8-4563-8CBE-C0D0749C30C5}" type="datetime1">
              <a:rPr lang="en-US" smtClean="0"/>
              <a:t>2/23/2018</a:t>
            </a:fld>
            <a:endParaRPr lang="en-US"/>
          </a:p>
        </p:txBody>
      </p:sp>
      <p:sp>
        <p:nvSpPr>
          <p:cNvPr id="3"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4" name="Slide Number Placeholder 17"/>
          <p:cNvSpPr>
            <a:spLocks noGrp="1"/>
          </p:cNvSpPr>
          <p:nvPr>
            <p:ph type="sldNum" sz="quarter" idx="12"/>
          </p:nvPr>
        </p:nvSpPr>
        <p:spPr/>
        <p:txBody>
          <a:bodyPr/>
          <a:lstStyle>
            <a:lvl1pPr>
              <a:defRPr/>
            </a:lvl1pPr>
          </a:lstStyle>
          <a:p>
            <a:fld id="{6437D697-5B82-4330-8B8D-F228859FCA8A}" type="slidenum">
              <a:rPr lang="en-US" smtClean="0"/>
              <a:t>‹#›</a:t>
            </a:fld>
            <a:endParaRPr lang="en-US"/>
          </a:p>
        </p:txBody>
      </p:sp>
    </p:spTree>
    <p:extLst>
      <p:ext uri="{BB962C8B-B14F-4D97-AF65-F5344CB8AC3E}">
        <p14:creationId xmlns:p14="http://schemas.microsoft.com/office/powerpoint/2010/main" val="3819535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F7A9728B-215E-4A63-9134-BD85A7D79600}"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115368891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A2FFC8B6-08A4-41E3-AAE3-4D24617AA20D}" type="datetime1">
              <a:rPr lang="en-US" smtClean="0"/>
              <a:t>2/23/2018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fld id="{6437D697-5B82-4330-8B8D-F228859FCA8A}" type="slidenum">
              <a:rPr lang="en-US" smtClean="0"/>
              <a:t>‹#›</a:t>
            </a:fld>
            <a:endParaRPr lang="en-US"/>
          </a:p>
        </p:txBody>
      </p:sp>
    </p:spTree>
    <p:extLst>
      <p:ext uri="{BB962C8B-B14F-4D97-AF65-F5344CB8AC3E}">
        <p14:creationId xmlns:p14="http://schemas.microsoft.com/office/powerpoint/2010/main" val="267072507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fld id="{27F816A5-A0B0-46E6-A587-0D165B683263}" type="datetime1">
              <a:rPr lang="en-US" smtClean="0"/>
              <a:t>2/23/2018</a:t>
            </a:fld>
            <a:endParaRPr lang="en-US"/>
          </a:p>
        </p:txBody>
      </p:sp>
      <p:sp>
        <p:nvSpPr>
          <p:cNvPr id="22" name="Footer Placeholder 21"/>
          <p:cNvSpPr>
            <a:spLocks noGrp="1"/>
          </p:cNvSpPr>
          <p:nvPr>
            <p:ph type="ftr" sz="quarter" idx="3"/>
          </p:nvPr>
        </p:nvSpPr>
        <p:spPr>
          <a:xfrm>
            <a:off x="2286000" y="6400800"/>
            <a:ext cx="4445000" cy="762000"/>
          </a:xfrm>
          <a:prstGeom prst="rect">
            <a:avLst/>
          </a:prstGeom>
        </p:spPr>
        <p:txBody>
          <a:bodyPr vert="horz" anchor="b"/>
          <a:lstStyle>
            <a:lvl1pPr algn="r" eaLnBrk="1" fontAlgn="auto" latinLnBrk="0" hangingPunct="1">
              <a:spcBef>
                <a:spcPts val="0"/>
              </a:spcBef>
              <a:spcAft>
                <a:spcPts val="0"/>
              </a:spcAft>
              <a:defRPr kumimoji="0" sz="1600" b="1">
                <a:solidFill>
                  <a:srgbClr val="FF0000"/>
                </a:solidFill>
                <a:latin typeface="+mn-lt"/>
                <a:cs typeface="+mn-cs"/>
              </a:defRPr>
            </a:lvl1pPr>
            <a:extLst/>
          </a:lstStyle>
          <a:p>
            <a:r>
              <a:rPr lang="en-US" smtClean="0"/>
              <a:t>Report Errors to Management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fld id="{6437D697-5B82-4330-8B8D-F228859FCA8A}" type="slidenum">
              <a:rPr lang="en-US" smtClean="0"/>
              <a:t>‹#›</a:t>
            </a:fld>
            <a:endParaRPr lang="en-US"/>
          </a:p>
        </p:txBody>
      </p:sp>
      <p:pic>
        <p:nvPicPr>
          <p:cNvPr id="16" name="Picture 15"/>
          <p:cNvPicPr/>
          <p:nvPr/>
        </p:nvPicPr>
        <p:blipFill>
          <a:blip r:embed="rId14">
            <a:extLst>
              <a:ext uri="{28A0092B-C50C-407E-A947-70E740481C1C}">
                <a14:useLocalDpi xmlns:a14="http://schemas.microsoft.com/office/drawing/2010/main" val="0"/>
              </a:ext>
            </a:extLst>
          </a:blip>
          <a:srcRect/>
          <a:stretch>
            <a:fillRect/>
          </a:stretch>
        </p:blipFill>
        <p:spPr bwMode="auto">
          <a:xfrm>
            <a:off x="8258175" y="0"/>
            <a:ext cx="885825" cy="520700"/>
          </a:xfrm>
          <a:prstGeom prst="rect">
            <a:avLst/>
          </a:prstGeom>
          <a:noFill/>
        </p:spPr>
      </p:pic>
    </p:spTree>
    <p:extLst>
      <p:ext uri="{BB962C8B-B14F-4D97-AF65-F5344CB8AC3E}">
        <p14:creationId xmlns:p14="http://schemas.microsoft.com/office/powerpoint/2010/main" val="373886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752601"/>
            <a:ext cx="7772400" cy="1829761"/>
          </a:xfrm>
          <a:prstGeom prst="rect">
            <a:avLst/>
          </a:prstGeom>
        </p:spPr>
        <p:txBody>
          <a:bodyPr vert="horz" rtlCol="0" anchor="ctr">
            <a:normAutofit/>
            <a:scene3d>
              <a:camera prst="orthographicFront"/>
              <a:lightRig rig="soft" dir="t"/>
            </a:scene3d>
            <a:sp3d prstMaterial="softEdge">
              <a:bevelT w="25400" h="25400"/>
            </a:sp3d>
          </a:bodyPr>
          <a:lst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a:lstStyle>
          <a:p>
            <a:pPr algn="r"/>
            <a:r>
              <a:rPr lang="en-US" dirty="0" smtClean="0"/>
              <a:t>Respiratory Protection Program</a:t>
            </a:r>
            <a:endParaRPr lang="en-US" dirty="0"/>
          </a:p>
        </p:txBody>
      </p:sp>
      <p:sp>
        <p:nvSpPr>
          <p:cNvPr id="2" name="Footer Placeholder 1"/>
          <p:cNvSpPr>
            <a:spLocks noGrp="1"/>
          </p:cNvSpPr>
          <p:nvPr>
            <p:ph type="ftr" sz="quarter" idx="11"/>
          </p:nvPr>
        </p:nvSpPr>
        <p:spPr>
          <a:xfrm>
            <a:off x="22098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6437D697-5B82-4330-8B8D-F228859FCA8A}" type="slidenum">
              <a:rPr lang="en-US" smtClean="0"/>
              <a:t>1</a:t>
            </a:fld>
            <a:endParaRPr lang="en-US"/>
          </a:p>
        </p:txBody>
      </p:sp>
    </p:spTree>
    <p:extLst>
      <p:ext uri="{BB962C8B-B14F-4D97-AF65-F5344CB8AC3E}">
        <p14:creationId xmlns:p14="http://schemas.microsoft.com/office/powerpoint/2010/main" val="466848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recommendation shall provide only the following information: </a:t>
            </a:r>
          </a:p>
          <a:p>
            <a:pPr lvl="1"/>
            <a:r>
              <a:rPr lang="en-US" dirty="0" smtClean="0"/>
              <a:t>Any limitations on respirator use related to the medical condition of the employee, or relating to the workplace conditions in which the respirator will be used, including whether or not the employee is medically able to use the respirator</a:t>
            </a:r>
          </a:p>
          <a:p>
            <a:pPr lvl="1"/>
            <a:r>
              <a:rPr lang="en-US" dirty="0" smtClean="0"/>
              <a:t>The need, if any, for follow-up medical evaluations;</a:t>
            </a:r>
          </a:p>
          <a:p>
            <a:pPr lvl="1"/>
            <a:r>
              <a:rPr lang="en-US" dirty="0" smtClean="0"/>
              <a:t>A statement that the PLHCP has provided the employee with a copy of the PLHCP's written recommendation.</a:t>
            </a:r>
          </a:p>
          <a:p>
            <a:pPr lvl="1"/>
            <a:endParaRPr lang="en-US" dirty="0" smtClean="0"/>
          </a:p>
        </p:txBody>
      </p:sp>
      <p:sp>
        <p:nvSpPr>
          <p:cNvPr id="2" name="Title 1"/>
          <p:cNvSpPr>
            <a:spLocks noGrp="1"/>
          </p:cNvSpPr>
          <p:nvPr>
            <p:ph type="title"/>
          </p:nvPr>
        </p:nvSpPr>
        <p:spPr/>
        <p:txBody>
          <a:bodyPr/>
          <a:lstStyle/>
          <a:p>
            <a:pPr algn="ctr"/>
            <a:r>
              <a:rPr lang="en-US" dirty="0" smtClean="0"/>
              <a:t>Medical Evaluation Procedures</a:t>
            </a:r>
            <a:endParaRPr lang="en-US" dirty="0"/>
          </a:p>
        </p:txBody>
      </p:sp>
      <p:sp>
        <p:nvSpPr>
          <p:cNvPr id="4" name="Footer Placeholder 3"/>
          <p:cNvSpPr>
            <a:spLocks noGrp="1"/>
          </p:cNvSpPr>
          <p:nvPr>
            <p:ph type="ftr" sz="quarter" idx="11"/>
          </p:nvPr>
        </p:nvSpPr>
        <p:spPr>
          <a:xfrm>
            <a:off x="22098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10</a:t>
            </a:fld>
            <a:endParaRPr lang="en-US"/>
          </a:p>
        </p:txBody>
      </p:sp>
    </p:spTree>
    <p:extLst>
      <p:ext uri="{BB962C8B-B14F-4D97-AF65-F5344CB8AC3E}">
        <p14:creationId xmlns:p14="http://schemas.microsoft.com/office/powerpoint/2010/main" val="3883224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Before an employee may be required to use any respirator with a negative or positive pressure tight-fitting facepiece, the employee must be fit tested with the same make, model, style, and size of respirator that will be used. </a:t>
            </a:r>
          </a:p>
          <a:p>
            <a:r>
              <a:rPr lang="en-US" smtClean="0"/>
              <a:t>The employer shall:</a:t>
            </a:r>
          </a:p>
          <a:p>
            <a:pPr lvl="1"/>
            <a:r>
              <a:rPr lang="en-US" smtClean="0"/>
              <a:t>Ensure that employees using a tight-fitting facepiece respirator pass an appropriate qualitative fit test (QLFT) or quantitative fit test (QNFT) </a:t>
            </a:r>
          </a:p>
          <a:p>
            <a:endParaRPr lang="en-US" dirty="0" smtClean="0"/>
          </a:p>
        </p:txBody>
      </p:sp>
      <p:sp>
        <p:nvSpPr>
          <p:cNvPr id="2" name="Title 1"/>
          <p:cNvSpPr>
            <a:spLocks noGrp="1"/>
          </p:cNvSpPr>
          <p:nvPr>
            <p:ph type="title"/>
          </p:nvPr>
        </p:nvSpPr>
        <p:spPr/>
        <p:txBody>
          <a:bodyPr/>
          <a:lstStyle/>
          <a:p>
            <a:pPr algn="ctr"/>
            <a:r>
              <a:rPr lang="en-US" dirty="0" smtClean="0"/>
              <a:t>Fit Test</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smtClean="0">
                <a:solidFill>
                  <a:srgbClr val="FF0000"/>
                </a:solidFill>
              </a:rPr>
              <a:t>Report Errors to Management</a:t>
            </a:r>
            <a:endParaRPr lang="en-US">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11</a:t>
            </a:fld>
            <a:endParaRPr lang="en-US"/>
          </a:p>
        </p:txBody>
      </p:sp>
    </p:spTree>
    <p:extLst>
      <p:ext uri="{BB962C8B-B14F-4D97-AF65-F5344CB8AC3E}">
        <p14:creationId xmlns:p14="http://schemas.microsoft.com/office/powerpoint/2010/main" val="158330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employer shall </a:t>
            </a:r>
          </a:p>
          <a:p>
            <a:pPr lvl="1"/>
            <a:r>
              <a:rPr lang="en-US" dirty="0" smtClean="0"/>
              <a:t>Ensure that an employee using a tight-fitting </a:t>
            </a:r>
            <a:r>
              <a:rPr lang="en-US" dirty="0" err="1" smtClean="0"/>
              <a:t>facepiece</a:t>
            </a:r>
            <a:r>
              <a:rPr lang="en-US" dirty="0" smtClean="0"/>
              <a:t> respirator is fit tested prior to initial use of the respirator, whenever a different respirator </a:t>
            </a:r>
            <a:r>
              <a:rPr lang="en-US" dirty="0" err="1" smtClean="0"/>
              <a:t>facepiece</a:t>
            </a:r>
            <a:r>
              <a:rPr lang="en-US" dirty="0" smtClean="0"/>
              <a:t> (size, style, model or make) is used, and at least annually thereafter. </a:t>
            </a:r>
          </a:p>
          <a:p>
            <a:pPr lvl="1"/>
            <a:r>
              <a:rPr lang="en-US" dirty="0" smtClean="0"/>
              <a:t>Conduct an additional fit test whenever the employee reports, or the employer, PLHCP, supervisor, or program administrator makes visual observations of, changes in the employee's physical condition that could affect respirator fit. </a:t>
            </a:r>
          </a:p>
        </p:txBody>
      </p:sp>
      <p:sp>
        <p:nvSpPr>
          <p:cNvPr id="2" name="Title 1"/>
          <p:cNvSpPr>
            <a:spLocks noGrp="1"/>
          </p:cNvSpPr>
          <p:nvPr>
            <p:ph type="title"/>
          </p:nvPr>
        </p:nvSpPr>
        <p:spPr/>
        <p:txBody>
          <a:bodyPr/>
          <a:lstStyle/>
          <a:p>
            <a:pPr algn="ctr"/>
            <a:r>
              <a:rPr lang="en-US" dirty="0" smtClean="0"/>
              <a:t>Fit Test</a:t>
            </a:r>
            <a:endParaRPr lang="en-US" dirty="0"/>
          </a:p>
        </p:txBody>
      </p:sp>
      <p:sp>
        <p:nvSpPr>
          <p:cNvPr id="4" name="Footer Placeholder 3"/>
          <p:cNvSpPr>
            <a:spLocks noGrp="1"/>
          </p:cNvSpPr>
          <p:nvPr>
            <p:ph type="ftr" sz="quarter" idx="11"/>
          </p:nvPr>
        </p:nvSpPr>
        <p:spPr>
          <a:xfrm>
            <a:off x="2286000" y="6064469"/>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12</a:t>
            </a:fld>
            <a:endParaRPr lang="en-US"/>
          </a:p>
        </p:txBody>
      </p:sp>
    </p:spTree>
    <p:extLst>
      <p:ext uri="{BB962C8B-B14F-4D97-AF65-F5344CB8AC3E}">
        <p14:creationId xmlns:p14="http://schemas.microsoft.com/office/powerpoint/2010/main" val="3101783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Such conditions include, but are not limited to, facial scarring, dental changes, cosmetic surgery, or an obvious change in body weight. </a:t>
            </a:r>
          </a:p>
          <a:p>
            <a:pPr lvl="1"/>
            <a:endParaRPr lang="en-US" sz="2400" dirty="0" smtClean="0"/>
          </a:p>
          <a:p>
            <a:r>
              <a:rPr lang="en-US" sz="2400" dirty="0" smtClean="0"/>
              <a:t>If after passing a QLFT or QNFT, the employee subsequently notifies the employer, program administrator, supervisor, or PLHCP that the fit of the respirator is unacceptable, the employee shall be given a reasonable opportunity to select a different respirator face piece and to be retested. </a:t>
            </a:r>
          </a:p>
          <a:p>
            <a:endParaRPr lang="en-US" sz="2400" dirty="0" smtClean="0"/>
          </a:p>
        </p:txBody>
      </p:sp>
      <p:sp>
        <p:nvSpPr>
          <p:cNvPr id="2" name="Title 1"/>
          <p:cNvSpPr>
            <a:spLocks noGrp="1"/>
          </p:cNvSpPr>
          <p:nvPr>
            <p:ph type="title"/>
          </p:nvPr>
        </p:nvSpPr>
        <p:spPr/>
        <p:txBody>
          <a:bodyPr/>
          <a:lstStyle/>
          <a:p>
            <a:pPr algn="ctr"/>
            <a:r>
              <a:rPr lang="en-US" dirty="0" smtClean="0"/>
              <a:t>Additional Fit Test</a:t>
            </a:r>
            <a:endParaRPr lang="en-US" dirty="0"/>
          </a:p>
        </p:txBody>
      </p:sp>
      <p:sp>
        <p:nvSpPr>
          <p:cNvPr id="4" name="Footer Placeholder 3"/>
          <p:cNvSpPr>
            <a:spLocks noGrp="1"/>
          </p:cNvSpPr>
          <p:nvPr>
            <p:ph type="ftr" sz="quarter" idx="11"/>
          </p:nvPr>
        </p:nvSpPr>
        <p:spPr>
          <a:xfrm>
            <a:off x="2286000" y="59436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13</a:t>
            </a:fld>
            <a:endParaRPr lang="en-US"/>
          </a:p>
        </p:txBody>
      </p:sp>
    </p:spTree>
    <p:extLst>
      <p:ext uri="{BB962C8B-B14F-4D97-AF65-F5344CB8AC3E}">
        <p14:creationId xmlns:p14="http://schemas.microsoft.com/office/powerpoint/2010/main" val="2075952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CSP has adopted a standard procedure where respirator cartridges must be changed every 12 months, on expiration date, on fit-test, or after each use.</a:t>
            </a:r>
          </a:p>
          <a:p>
            <a:r>
              <a:rPr lang="en-US" sz="2400" dirty="0" smtClean="0"/>
              <a:t>Loading Hydrochloric Acid</a:t>
            </a:r>
          </a:p>
          <a:p>
            <a:pPr lvl="1"/>
            <a:r>
              <a:rPr lang="en-US" sz="2100" dirty="0" smtClean="0"/>
              <a:t>Respirators are worn during the connect and disconnect process as a precaution</a:t>
            </a:r>
          </a:p>
          <a:p>
            <a:pPr lvl="1"/>
            <a:r>
              <a:rPr lang="en-US" sz="2100" dirty="0" smtClean="0"/>
              <a:t>The use of full face respirators is required</a:t>
            </a:r>
          </a:p>
          <a:p>
            <a:r>
              <a:rPr lang="en-US" sz="2400" dirty="0" smtClean="0"/>
              <a:t>When not in use, the half-face respirator is stored in the personal locker in the changing-rooms</a:t>
            </a:r>
          </a:p>
          <a:p>
            <a:r>
              <a:rPr lang="en-US" sz="2400" dirty="0" smtClean="0"/>
              <a:t>Escape respirators are intended for visitors use</a:t>
            </a:r>
          </a:p>
          <a:p>
            <a:endParaRPr lang="en-US" dirty="0"/>
          </a:p>
        </p:txBody>
      </p:sp>
      <p:sp>
        <p:nvSpPr>
          <p:cNvPr id="3" name="Title 2"/>
          <p:cNvSpPr>
            <a:spLocks noGrp="1"/>
          </p:cNvSpPr>
          <p:nvPr>
            <p:ph type="title"/>
          </p:nvPr>
        </p:nvSpPr>
        <p:spPr/>
        <p:txBody>
          <a:bodyPr/>
          <a:lstStyle/>
          <a:p>
            <a:pPr algn="ctr"/>
            <a:r>
              <a:rPr lang="en-US" dirty="0" smtClean="0"/>
              <a:t>Respirator use</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14</a:t>
            </a:fld>
            <a:endParaRPr lang="en-US"/>
          </a:p>
        </p:txBody>
      </p:sp>
    </p:spTree>
    <p:extLst>
      <p:ext uri="{BB962C8B-B14F-4D97-AF65-F5344CB8AC3E}">
        <p14:creationId xmlns:p14="http://schemas.microsoft.com/office/powerpoint/2010/main" val="2825093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500" dirty="0" smtClean="0"/>
              <a:t>Respirators must not be used when concentration of gases is unknown</a:t>
            </a:r>
          </a:p>
          <a:p>
            <a:r>
              <a:rPr lang="en-US" sz="2500" dirty="0" smtClean="0"/>
              <a:t>Respirators must not be used when facial hair is present that could interfere with the seal</a:t>
            </a:r>
          </a:p>
          <a:p>
            <a:r>
              <a:rPr lang="en-US" sz="2500" dirty="0" smtClean="0"/>
              <a:t>Respirators must not be modified</a:t>
            </a:r>
          </a:p>
          <a:p>
            <a:r>
              <a:rPr lang="en-US" sz="2500" dirty="0" smtClean="0"/>
              <a:t>Respirators must be cleaned with a damp cloth and sanitizing wipe after each use. </a:t>
            </a:r>
          </a:p>
          <a:p>
            <a:r>
              <a:rPr lang="en-US" sz="2500" dirty="0" smtClean="0"/>
              <a:t>Never use hot water above 110 F to clean a respirator</a:t>
            </a:r>
          </a:p>
          <a:p>
            <a:r>
              <a:rPr lang="en-US" sz="2500" dirty="0" smtClean="0"/>
              <a:t>Cartridges must be changed at least every six months</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Respirator use</a:t>
            </a:r>
            <a:endParaRPr lang="en-US" dirty="0"/>
          </a:p>
        </p:txBody>
      </p:sp>
      <p:sp>
        <p:nvSpPr>
          <p:cNvPr id="4" name="Footer Placeholder 3"/>
          <p:cNvSpPr>
            <a:spLocks noGrp="1"/>
          </p:cNvSpPr>
          <p:nvPr>
            <p:ph type="ftr" sz="quarter" idx="11"/>
          </p:nvPr>
        </p:nvSpPr>
        <p:spPr>
          <a:xfrm>
            <a:off x="2286000" y="6082862"/>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15</a:t>
            </a:fld>
            <a:endParaRPr lang="en-US"/>
          </a:p>
        </p:txBody>
      </p:sp>
    </p:spTree>
    <p:extLst>
      <p:ext uri="{BB962C8B-B14F-4D97-AF65-F5344CB8AC3E}">
        <p14:creationId xmlns:p14="http://schemas.microsoft.com/office/powerpoint/2010/main" val="546641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Employees must follow a 5 step procedure when ever there is need to maintain a respirator, or after each use</a:t>
            </a:r>
          </a:p>
          <a:p>
            <a:pPr marL="849313" lvl="1" indent="-457200">
              <a:buFont typeface="+mj-lt"/>
              <a:buAutoNum type="arabicPeriod"/>
            </a:pPr>
            <a:r>
              <a:rPr lang="en-US" sz="2000" dirty="0" smtClean="0"/>
              <a:t>Headbands: Check to see they have their elasticity. Look for cracks or tears.</a:t>
            </a:r>
          </a:p>
          <a:p>
            <a:pPr marL="849313" lvl="1" indent="-457200">
              <a:buFont typeface="+mj-lt"/>
              <a:buAutoNum type="arabicPeriod"/>
            </a:pPr>
            <a:r>
              <a:rPr lang="en-US" sz="2000" dirty="0" smtClean="0"/>
              <a:t>Face Piece: Check for dirt, cracks, tears, or holes. Inspect for distortion and make sure rubber is still flexible.</a:t>
            </a:r>
          </a:p>
          <a:p>
            <a:pPr marL="849313" lvl="1" indent="-457200">
              <a:buFont typeface="+mj-lt"/>
              <a:buAutoNum type="arabicPeriod"/>
            </a:pPr>
            <a:r>
              <a:rPr lang="en-US" sz="2000" dirty="0" smtClean="0"/>
              <a:t>Inhalation/Exhalation Valves: Check for cracks, tears, dirt, and build up of materials.</a:t>
            </a:r>
          </a:p>
          <a:p>
            <a:pPr marL="849313" lvl="1" indent="-457200">
              <a:buFont typeface="+mj-lt"/>
              <a:buAutoNum type="arabicPeriod"/>
            </a:pPr>
            <a:r>
              <a:rPr lang="en-US" sz="2000" dirty="0" smtClean="0"/>
              <a:t>Cartridge Holders: Check gaskets and look for possible damage to threads.</a:t>
            </a:r>
          </a:p>
          <a:p>
            <a:pPr marL="849313" lvl="1" indent="-457200">
              <a:buFont typeface="+mj-lt"/>
              <a:buAutoNum type="arabicPeriod"/>
            </a:pPr>
            <a:r>
              <a:rPr lang="en-US" sz="2000" dirty="0" smtClean="0"/>
              <a:t>Cartridge/Filters: Make sure they are clean and undamaged. Do NOT clean using compressed air. </a:t>
            </a:r>
          </a:p>
          <a:p>
            <a:endParaRPr lang="en-US" dirty="0" smtClean="0"/>
          </a:p>
        </p:txBody>
      </p:sp>
      <p:sp>
        <p:nvSpPr>
          <p:cNvPr id="3" name="Title 2"/>
          <p:cNvSpPr>
            <a:spLocks noGrp="1"/>
          </p:cNvSpPr>
          <p:nvPr>
            <p:ph type="title"/>
          </p:nvPr>
        </p:nvSpPr>
        <p:spPr/>
        <p:txBody>
          <a:bodyPr/>
          <a:lstStyle/>
          <a:p>
            <a:pPr algn="ctr"/>
            <a:r>
              <a:rPr lang="en-US" dirty="0" smtClean="0"/>
              <a:t>Respirator use</a:t>
            </a:r>
            <a:endParaRPr lang="en-US" dirty="0"/>
          </a:p>
        </p:txBody>
      </p:sp>
      <p:sp>
        <p:nvSpPr>
          <p:cNvPr id="4" name="Footer Placeholder 3"/>
          <p:cNvSpPr>
            <a:spLocks noGrp="1"/>
          </p:cNvSpPr>
          <p:nvPr>
            <p:ph type="ftr" sz="quarter" idx="11"/>
          </p:nvPr>
        </p:nvSpPr>
        <p:spPr>
          <a:xfrm>
            <a:off x="2286000" y="6077607"/>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16</a:t>
            </a:fld>
            <a:endParaRPr lang="en-US"/>
          </a:p>
        </p:txBody>
      </p:sp>
    </p:spTree>
    <p:extLst>
      <p:ext uri="{BB962C8B-B14F-4D97-AF65-F5344CB8AC3E}">
        <p14:creationId xmlns:p14="http://schemas.microsoft.com/office/powerpoint/2010/main" val="1502946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Follow this procedure when donning the respirator:</a:t>
            </a:r>
          </a:p>
          <a:p>
            <a:pPr lvl="1"/>
            <a:r>
              <a:rPr lang="en-US" sz="2100" dirty="0" smtClean="0"/>
              <a:t>See that straps lie flat on head</a:t>
            </a:r>
          </a:p>
          <a:p>
            <a:pPr lvl="1"/>
            <a:r>
              <a:rPr lang="en-US" sz="2100" dirty="0" smtClean="0"/>
              <a:t>Tighten lower “neck” straps</a:t>
            </a:r>
          </a:p>
          <a:p>
            <a:pPr lvl="1"/>
            <a:r>
              <a:rPr lang="en-US" sz="2100" dirty="0" smtClean="0"/>
              <a:t>Tighten the “side” straps</a:t>
            </a:r>
          </a:p>
          <a:p>
            <a:pPr lvl="1"/>
            <a:r>
              <a:rPr lang="en-US" sz="2100" dirty="0" smtClean="0"/>
              <a:t>Place both hands on headband pad and push it towards the neck</a:t>
            </a:r>
          </a:p>
          <a:p>
            <a:pPr lvl="1"/>
            <a:r>
              <a:rPr lang="en-US" sz="2100" dirty="0" smtClean="0"/>
              <a:t>Tighten “neck” and “side” straps again</a:t>
            </a:r>
          </a:p>
          <a:p>
            <a:pPr lvl="1"/>
            <a:r>
              <a:rPr lang="en-US" sz="2100" dirty="0" smtClean="0"/>
              <a:t>Tighten forehead or “front” strap a few notches if necessary</a:t>
            </a:r>
          </a:p>
          <a:p>
            <a:pPr lvl="1"/>
            <a:r>
              <a:rPr lang="en-US" sz="2100" dirty="0" smtClean="0"/>
              <a:t>Always perform a seal check by placing a palm over the exhale valve and gently exhale. Then place hands over the cartridges/filters and gently inhale till mask collapses</a:t>
            </a:r>
          </a:p>
          <a:p>
            <a:pPr lvl="1"/>
            <a:endParaRPr lang="en-US" dirty="0" smtClean="0"/>
          </a:p>
          <a:p>
            <a:endParaRPr lang="en-US" dirty="0" smtClean="0"/>
          </a:p>
        </p:txBody>
      </p:sp>
      <p:sp>
        <p:nvSpPr>
          <p:cNvPr id="3" name="Title 2"/>
          <p:cNvSpPr>
            <a:spLocks noGrp="1"/>
          </p:cNvSpPr>
          <p:nvPr>
            <p:ph type="title"/>
          </p:nvPr>
        </p:nvSpPr>
        <p:spPr/>
        <p:txBody>
          <a:bodyPr/>
          <a:lstStyle/>
          <a:p>
            <a:pPr algn="ctr"/>
            <a:r>
              <a:rPr lang="en-US" dirty="0" smtClean="0"/>
              <a:t>Respirator use</a:t>
            </a:r>
            <a:endParaRPr lang="en-US" dirty="0"/>
          </a:p>
        </p:txBody>
      </p:sp>
      <p:sp>
        <p:nvSpPr>
          <p:cNvPr id="4" name="Footer Placeholder 3"/>
          <p:cNvSpPr>
            <a:spLocks noGrp="1"/>
          </p:cNvSpPr>
          <p:nvPr>
            <p:ph type="ftr" sz="quarter" idx="11"/>
          </p:nvPr>
        </p:nvSpPr>
        <p:spPr>
          <a:xfrm>
            <a:off x="2362200" y="6111766"/>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17</a:t>
            </a:fld>
            <a:endParaRPr lang="en-US"/>
          </a:p>
        </p:txBody>
      </p:sp>
    </p:spTree>
    <p:extLst>
      <p:ext uri="{BB962C8B-B14F-4D97-AF65-F5344CB8AC3E}">
        <p14:creationId xmlns:p14="http://schemas.microsoft.com/office/powerpoint/2010/main" val="2746132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Hazardous Atmospheres: Atmosphere that contains contaminant (s) in excess of the allowable limit or has less than 19.5% oxygen.</a:t>
            </a:r>
          </a:p>
          <a:p>
            <a:endParaRPr lang="en-US" dirty="0"/>
          </a:p>
          <a:p>
            <a:r>
              <a:rPr lang="en-US" dirty="0" smtClean="0"/>
              <a:t>Immediately Dangerous to Life and Health (IDLH): Atmosphere that poses an immediate threat to life, or would impair an individual’s ability to escape. </a:t>
            </a:r>
          </a:p>
        </p:txBody>
      </p:sp>
      <p:sp>
        <p:nvSpPr>
          <p:cNvPr id="3" name="Title 2"/>
          <p:cNvSpPr>
            <a:spLocks noGrp="1"/>
          </p:cNvSpPr>
          <p:nvPr>
            <p:ph type="title"/>
          </p:nvPr>
        </p:nvSpPr>
        <p:spPr/>
        <p:txBody>
          <a:bodyPr/>
          <a:lstStyle/>
          <a:p>
            <a:pPr algn="ctr"/>
            <a:r>
              <a:rPr lang="en-US" dirty="0" smtClean="0"/>
              <a:t>Definitions</a:t>
            </a:r>
            <a:endParaRPr lang="en-US" dirty="0"/>
          </a:p>
        </p:txBody>
      </p:sp>
      <p:sp>
        <p:nvSpPr>
          <p:cNvPr id="4" name="Footer Placeholder 3"/>
          <p:cNvSpPr>
            <a:spLocks noGrp="1"/>
          </p:cNvSpPr>
          <p:nvPr>
            <p:ph type="ftr" sz="quarter" idx="11"/>
          </p:nvPr>
        </p:nvSpPr>
        <p:spPr>
          <a:xfrm>
            <a:off x="2438400" y="58674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18</a:t>
            </a:fld>
            <a:endParaRPr lang="en-US"/>
          </a:p>
        </p:txBody>
      </p:sp>
    </p:spTree>
    <p:extLst>
      <p:ext uri="{BB962C8B-B14F-4D97-AF65-F5344CB8AC3E}">
        <p14:creationId xmlns:p14="http://schemas.microsoft.com/office/powerpoint/2010/main" val="4266794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Protection Factor: A ratio of the air contaminate concentration outside the respirator to the air contaminate inside the respirator</a:t>
            </a:r>
          </a:p>
          <a:p>
            <a:pPr lvl="1"/>
            <a:r>
              <a:rPr lang="en-US" sz="2100" dirty="0" smtClean="0"/>
              <a:t>A protection factor of 10 means that the respirator can reduce air contaminates by a factor of 10</a:t>
            </a:r>
          </a:p>
          <a:p>
            <a:endParaRPr lang="en-US" sz="2400" dirty="0" smtClean="0"/>
          </a:p>
          <a:p>
            <a:r>
              <a:rPr lang="en-US" sz="2400" dirty="0" smtClean="0"/>
              <a:t>Maximum Use Concentration: The mathematical product of the permissible exposure limit (PEL) and the assigned protection factor</a:t>
            </a:r>
          </a:p>
          <a:p>
            <a:pPr lvl="1"/>
            <a:r>
              <a:rPr lang="en-US" sz="2100" dirty="0" smtClean="0"/>
              <a:t>Chlorine has a PEL of 0.5ppm. If you have a respirator with a protection factor of 10, then the maximum use concentration would be 5ppm (0.5ppm x 10 = 5ppm)</a:t>
            </a:r>
          </a:p>
        </p:txBody>
      </p:sp>
      <p:sp>
        <p:nvSpPr>
          <p:cNvPr id="3" name="Title 2"/>
          <p:cNvSpPr>
            <a:spLocks noGrp="1"/>
          </p:cNvSpPr>
          <p:nvPr>
            <p:ph type="title"/>
          </p:nvPr>
        </p:nvSpPr>
        <p:spPr/>
        <p:txBody>
          <a:bodyPr/>
          <a:lstStyle/>
          <a:p>
            <a:pPr algn="ctr"/>
            <a:r>
              <a:rPr lang="en-US" dirty="0" smtClean="0"/>
              <a:t>Definitions</a:t>
            </a:r>
            <a:endParaRPr lang="en-US" dirty="0"/>
          </a:p>
        </p:txBody>
      </p:sp>
      <p:sp>
        <p:nvSpPr>
          <p:cNvPr id="4" name="Footer Placeholder 3"/>
          <p:cNvSpPr>
            <a:spLocks noGrp="1"/>
          </p:cNvSpPr>
          <p:nvPr>
            <p:ph type="ftr" sz="quarter" idx="11"/>
          </p:nvPr>
        </p:nvSpPr>
        <p:spPr>
          <a:xfrm>
            <a:off x="2209800" y="58674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19</a:t>
            </a:fld>
            <a:endParaRPr lang="en-US"/>
          </a:p>
        </p:txBody>
      </p:sp>
    </p:spTree>
    <p:extLst>
      <p:ext uri="{BB962C8B-B14F-4D97-AF65-F5344CB8AC3E}">
        <p14:creationId xmlns:p14="http://schemas.microsoft.com/office/powerpoint/2010/main" val="3871154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In the control of occupational diseases caused by breathing air contaminated with harmful dusts, fogs, fumes, mists, gases, smokes, sprays, or vapors, the primary objective shall be to prevent atmospheric contamination. </a:t>
            </a:r>
          </a:p>
          <a:p>
            <a:endParaRPr lang="en-US" smtClean="0"/>
          </a:p>
          <a:p>
            <a:r>
              <a:rPr lang="en-US" smtClean="0"/>
              <a:t>This shall be accomplished as far as feasible by accepted engineering control measures</a:t>
            </a:r>
            <a:endParaRPr lang="en-US" dirty="0" smtClean="0"/>
          </a:p>
        </p:txBody>
      </p:sp>
      <p:sp>
        <p:nvSpPr>
          <p:cNvPr id="2" name="Title 1"/>
          <p:cNvSpPr>
            <a:spLocks noGrp="1"/>
          </p:cNvSpPr>
          <p:nvPr>
            <p:ph type="title"/>
          </p:nvPr>
        </p:nvSpPr>
        <p:spPr/>
        <p:txBody>
          <a:bodyPr/>
          <a:lstStyle/>
          <a:p>
            <a:pPr algn="ctr"/>
            <a:r>
              <a:rPr lang="en-US" dirty="0" smtClean="0"/>
              <a:t>OSHA Requirements</a:t>
            </a:r>
            <a:endParaRPr lang="en-US" dirty="0"/>
          </a:p>
        </p:txBody>
      </p:sp>
      <p:sp>
        <p:nvSpPr>
          <p:cNvPr id="4" name="Footer Placeholder 3"/>
          <p:cNvSpPr>
            <a:spLocks noGrp="1"/>
          </p:cNvSpPr>
          <p:nvPr>
            <p:ph type="ftr" sz="quarter" idx="11"/>
          </p:nvPr>
        </p:nvSpPr>
        <p:spPr>
          <a:xfrm>
            <a:off x="23622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2</a:t>
            </a:fld>
            <a:endParaRPr lang="en-US"/>
          </a:p>
        </p:txBody>
      </p:sp>
    </p:spTree>
    <p:extLst>
      <p:ext uri="{BB962C8B-B14F-4D97-AF65-F5344CB8AC3E}">
        <p14:creationId xmlns:p14="http://schemas.microsoft.com/office/powerpoint/2010/main" val="2791543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User Seal Check: An action performed by the user to ensure a proper seal each time the mask is worn</a:t>
            </a:r>
          </a:p>
          <a:p>
            <a:r>
              <a:rPr lang="en-US" dirty="0" smtClean="0"/>
              <a:t>IDHL for chlorine is defined at 10 ppm in air</a:t>
            </a:r>
          </a:p>
          <a:p>
            <a:r>
              <a:rPr lang="en-US" dirty="0" smtClean="0"/>
              <a:t>NIOSH: National Institute for Occupational Safety and Health. </a:t>
            </a:r>
          </a:p>
          <a:p>
            <a:pPr lvl="1"/>
            <a:r>
              <a:rPr lang="en-US" dirty="0" smtClean="0"/>
              <a:t>NIOSH is the official research body of OSHA. Results of research and investigation are used to make recommendations to OSHA</a:t>
            </a:r>
            <a:endParaRPr lang="en-US" dirty="0"/>
          </a:p>
        </p:txBody>
      </p:sp>
      <p:sp>
        <p:nvSpPr>
          <p:cNvPr id="3" name="Title 2"/>
          <p:cNvSpPr>
            <a:spLocks noGrp="1"/>
          </p:cNvSpPr>
          <p:nvPr>
            <p:ph type="title"/>
          </p:nvPr>
        </p:nvSpPr>
        <p:spPr/>
        <p:txBody>
          <a:bodyPr/>
          <a:lstStyle/>
          <a:p>
            <a:pPr algn="ctr"/>
            <a:r>
              <a:rPr lang="en-US" dirty="0" smtClean="0"/>
              <a:t>Definitions</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20</a:t>
            </a:fld>
            <a:endParaRPr lang="en-US"/>
          </a:p>
        </p:txBody>
      </p:sp>
    </p:spTree>
    <p:extLst>
      <p:ext uri="{BB962C8B-B14F-4D97-AF65-F5344CB8AC3E}">
        <p14:creationId xmlns:p14="http://schemas.microsoft.com/office/powerpoint/2010/main" val="90952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Examples of engineering control measures are:</a:t>
            </a:r>
          </a:p>
          <a:p>
            <a:pPr lvl="1"/>
            <a:r>
              <a:rPr lang="en-US" smtClean="0"/>
              <a:t>Enclosure or confinement of the operation, </a:t>
            </a:r>
          </a:p>
          <a:p>
            <a:pPr lvl="1"/>
            <a:r>
              <a:rPr lang="en-US" smtClean="0"/>
              <a:t>General and local ventilation, </a:t>
            </a:r>
          </a:p>
          <a:p>
            <a:pPr lvl="1"/>
            <a:r>
              <a:rPr lang="en-US" smtClean="0"/>
              <a:t>Substitution of less toxic materials.</a:t>
            </a:r>
          </a:p>
          <a:p>
            <a:pPr lvl="1"/>
            <a:endParaRPr lang="en-US" smtClean="0"/>
          </a:p>
          <a:p>
            <a:r>
              <a:rPr lang="en-US" smtClean="0"/>
              <a:t> When effective engineering controls are not feasible, or while they are being instituted, appropriate respirators shall be used.</a:t>
            </a:r>
            <a:endParaRPr lang="en-US" dirty="0" smtClean="0"/>
          </a:p>
        </p:txBody>
      </p:sp>
      <p:sp>
        <p:nvSpPr>
          <p:cNvPr id="2" name="Title 1"/>
          <p:cNvSpPr>
            <a:spLocks noGrp="1"/>
          </p:cNvSpPr>
          <p:nvPr>
            <p:ph type="title"/>
          </p:nvPr>
        </p:nvSpPr>
        <p:spPr/>
        <p:txBody>
          <a:bodyPr/>
          <a:lstStyle/>
          <a:p>
            <a:pPr algn="ctr"/>
            <a:r>
              <a:rPr lang="en-US" dirty="0" smtClean="0"/>
              <a:t>OSHA Requirements</a:t>
            </a:r>
            <a:endParaRPr lang="en-US" dirty="0"/>
          </a:p>
        </p:txBody>
      </p:sp>
      <p:sp>
        <p:nvSpPr>
          <p:cNvPr id="4" name="Footer Placeholder 3"/>
          <p:cNvSpPr>
            <a:spLocks noGrp="1"/>
          </p:cNvSpPr>
          <p:nvPr>
            <p:ph type="ftr" sz="quarter" idx="11"/>
          </p:nvPr>
        </p:nvSpPr>
        <p:spPr>
          <a:xfrm>
            <a:off x="2362200" y="6080234"/>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3</a:t>
            </a:fld>
            <a:endParaRPr lang="en-US"/>
          </a:p>
        </p:txBody>
      </p:sp>
    </p:spTree>
    <p:extLst>
      <p:ext uri="{BB962C8B-B14F-4D97-AF65-F5344CB8AC3E}">
        <p14:creationId xmlns:p14="http://schemas.microsoft.com/office/powerpoint/2010/main" val="3990235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The employer shall:</a:t>
            </a:r>
          </a:p>
          <a:p>
            <a:pPr lvl="1"/>
            <a:r>
              <a:rPr lang="en-US" smtClean="0"/>
              <a:t>Provided a respirator to each employee when such equipment is necessary to protect the health of such employee. </a:t>
            </a:r>
          </a:p>
          <a:p>
            <a:pPr lvl="1"/>
            <a:r>
              <a:rPr lang="en-US" smtClean="0"/>
              <a:t>Provide the respirators which are applicable and suitable for the purpose intended. </a:t>
            </a:r>
          </a:p>
          <a:p>
            <a:pPr lvl="1"/>
            <a:r>
              <a:rPr lang="en-US" smtClean="0"/>
              <a:t>Be responsible for establishing and maintaining a respiratory protection program</a:t>
            </a:r>
          </a:p>
          <a:p>
            <a:pPr lvl="2"/>
            <a:r>
              <a:rPr lang="en-US" smtClean="0"/>
              <a:t>Make sure the respirator is used in compliance with the conditions of its certification.</a:t>
            </a:r>
          </a:p>
          <a:p>
            <a:endParaRPr lang="en-US" dirty="0" smtClean="0"/>
          </a:p>
        </p:txBody>
      </p:sp>
      <p:sp>
        <p:nvSpPr>
          <p:cNvPr id="2" name="Title 1"/>
          <p:cNvSpPr>
            <a:spLocks noGrp="1"/>
          </p:cNvSpPr>
          <p:nvPr>
            <p:ph type="title"/>
          </p:nvPr>
        </p:nvSpPr>
        <p:spPr/>
        <p:txBody>
          <a:bodyPr/>
          <a:lstStyle/>
          <a:p>
            <a:pPr algn="ctr"/>
            <a:r>
              <a:rPr lang="en-US" dirty="0" smtClean="0"/>
              <a:t>OSHA Requirements</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4</a:t>
            </a:fld>
            <a:endParaRPr lang="en-US"/>
          </a:p>
        </p:txBody>
      </p:sp>
    </p:spTree>
    <p:extLst>
      <p:ext uri="{BB962C8B-B14F-4D97-AF65-F5344CB8AC3E}">
        <p14:creationId xmlns:p14="http://schemas.microsoft.com/office/powerpoint/2010/main" val="3990235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employer shall:</a:t>
            </a:r>
          </a:p>
          <a:p>
            <a:pPr lvl="1"/>
            <a:r>
              <a:rPr lang="en-US" dirty="0" smtClean="0"/>
              <a:t>Make sure the program covers each employee required by the work conditions to use a respirator.</a:t>
            </a:r>
          </a:p>
          <a:p>
            <a:pPr lvl="1"/>
            <a:endParaRPr lang="en-US" dirty="0" smtClean="0"/>
          </a:p>
          <a:p>
            <a:pPr lvl="1"/>
            <a:r>
              <a:rPr lang="en-US" dirty="0" smtClean="0"/>
              <a:t>Select and provide the respirator based on the hazards that affect the employee and the user factors that affect the respirator performance:</a:t>
            </a:r>
          </a:p>
          <a:p>
            <a:pPr lvl="2"/>
            <a:r>
              <a:rPr lang="en-US" dirty="0" smtClean="0"/>
              <a:t>A reasonable estimate of employee exposures to respiratory hazard(s) </a:t>
            </a:r>
          </a:p>
          <a:p>
            <a:pPr lvl="2"/>
            <a:r>
              <a:rPr lang="en-US" dirty="0" smtClean="0"/>
              <a:t>Identification of the contaminant's chemical state and physical form. </a:t>
            </a:r>
          </a:p>
          <a:p>
            <a:pPr lvl="1"/>
            <a:endParaRPr lang="en-US" dirty="0" smtClean="0"/>
          </a:p>
        </p:txBody>
      </p:sp>
      <p:sp>
        <p:nvSpPr>
          <p:cNvPr id="2" name="Title 1"/>
          <p:cNvSpPr>
            <a:spLocks noGrp="1"/>
          </p:cNvSpPr>
          <p:nvPr>
            <p:ph type="title"/>
          </p:nvPr>
        </p:nvSpPr>
        <p:spPr/>
        <p:txBody>
          <a:bodyPr/>
          <a:lstStyle/>
          <a:p>
            <a:pPr algn="ctr"/>
            <a:r>
              <a:rPr lang="en-US" dirty="0" smtClean="0"/>
              <a:t>OSHA Requirements</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5</a:t>
            </a:fld>
            <a:endParaRPr lang="en-US"/>
          </a:p>
        </p:txBody>
      </p:sp>
    </p:spTree>
    <p:extLst>
      <p:ext uri="{BB962C8B-B14F-4D97-AF65-F5344CB8AC3E}">
        <p14:creationId xmlns:p14="http://schemas.microsoft.com/office/powerpoint/2010/main" val="2909810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2"/>
          </a:xfrm>
        </p:spPr>
        <p:txBody>
          <a:bodyPr/>
          <a:lstStyle/>
          <a:p>
            <a:r>
              <a:rPr lang="en-US" dirty="0" smtClean="0"/>
              <a:t>The employer shall </a:t>
            </a:r>
          </a:p>
          <a:p>
            <a:pPr lvl="1"/>
            <a:r>
              <a:rPr lang="en-US" sz="2100" dirty="0" smtClean="0"/>
              <a:t>Consider the atmosphere to be Immediately Dangerous to Life or Health ( IDLH ) whenever the employer cannot reasonably estimate the employee exposure.</a:t>
            </a:r>
          </a:p>
          <a:p>
            <a:pPr lvl="1"/>
            <a:r>
              <a:rPr lang="en-US" sz="2100" dirty="0" smtClean="0"/>
              <a:t>Select NIOSH certified respirator from a sufficient number of models and sizes so that it is acceptable to, and correctly fits, the user.</a:t>
            </a:r>
          </a:p>
          <a:p>
            <a:pPr lvl="1"/>
            <a:r>
              <a:rPr lang="en-US" sz="2100" dirty="0" smtClean="0"/>
              <a:t>Develop and implement a written respiratory protection program with required worksite-specific procedures and elements for respirator use. </a:t>
            </a:r>
          </a:p>
          <a:p>
            <a:pPr lvl="1"/>
            <a:r>
              <a:rPr lang="en-US" sz="2100" dirty="0" smtClean="0"/>
              <a:t>Administer the program via a suitably trained program administrator. </a:t>
            </a:r>
          </a:p>
          <a:p>
            <a:pPr lvl="1"/>
            <a:endParaRPr lang="en-US" dirty="0" smtClean="0"/>
          </a:p>
          <a:p>
            <a:pPr lvl="1"/>
            <a:endParaRPr lang="en-US" dirty="0" smtClean="0"/>
          </a:p>
          <a:p>
            <a:pPr lvl="1"/>
            <a:endParaRPr lang="en-US" dirty="0" smtClean="0"/>
          </a:p>
        </p:txBody>
      </p:sp>
      <p:sp>
        <p:nvSpPr>
          <p:cNvPr id="2" name="Title 1"/>
          <p:cNvSpPr>
            <a:spLocks noGrp="1"/>
          </p:cNvSpPr>
          <p:nvPr>
            <p:ph type="title"/>
          </p:nvPr>
        </p:nvSpPr>
        <p:spPr/>
        <p:txBody>
          <a:bodyPr/>
          <a:lstStyle/>
          <a:p>
            <a:pPr algn="ctr"/>
            <a:r>
              <a:rPr lang="en-US" dirty="0" smtClean="0"/>
              <a:t>OSHA Requirements</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6</a:t>
            </a:fld>
            <a:endParaRPr lang="en-US"/>
          </a:p>
        </p:txBody>
      </p:sp>
    </p:spTree>
    <p:extLst>
      <p:ext uri="{BB962C8B-B14F-4D97-AF65-F5344CB8AC3E}">
        <p14:creationId xmlns:p14="http://schemas.microsoft.com/office/powerpoint/2010/main" val="190734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program must include:</a:t>
            </a:r>
          </a:p>
          <a:p>
            <a:pPr lvl="1"/>
            <a:r>
              <a:rPr lang="en-US" dirty="0" smtClean="0"/>
              <a:t>Provisions to update the program as necessary to reflect changes in workplace conditions that affect respirator use. </a:t>
            </a:r>
          </a:p>
          <a:p>
            <a:pPr lvl="1"/>
            <a:r>
              <a:rPr lang="en-US" dirty="0" smtClean="0"/>
              <a:t>Procedures for selecting respirators for use in the workplace</a:t>
            </a:r>
          </a:p>
          <a:p>
            <a:pPr lvl="1"/>
            <a:r>
              <a:rPr lang="en-US" dirty="0" smtClean="0"/>
              <a:t>Medical evaluations of employees required to use respirators</a:t>
            </a:r>
          </a:p>
          <a:p>
            <a:pPr lvl="1"/>
            <a:r>
              <a:rPr lang="en-US" dirty="0" smtClean="0"/>
              <a:t>Fit testing procedures for tight-fitting respirators;</a:t>
            </a:r>
          </a:p>
          <a:p>
            <a:pPr lvl="1"/>
            <a:r>
              <a:rPr lang="en-US" dirty="0" smtClean="0"/>
              <a:t>Procedures for proper use of respirators in routine and reasonably foreseeable emergency situations;</a:t>
            </a:r>
          </a:p>
          <a:p>
            <a:pPr lvl="1"/>
            <a:endParaRPr lang="en-US" dirty="0" smtClean="0"/>
          </a:p>
        </p:txBody>
      </p:sp>
      <p:sp>
        <p:nvSpPr>
          <p:cNvPr id="2" name="Title 1"/>
          <p:cNvSpPr>
            <a:spLocks noGrp="1"/>
          </p:cNvSpPr>
          <p:nvPr>
            <p:ph type="title"/>
          </p:nvPr>
        </p:nvSpPr>
        <p:spPr/>
        <p:txBody>
          <a:bodyPr/>
          <a:lstStyle/>
          <a:p>
            <a:pPr algn="ctr"/>
            <a:r>
              <a:rPr lang="en-US" dirty="0" smtClean="0"/>
              <a:t>Program Procedures</a:t>
            </a:r>
            <a:endParaRPr lang="en-US" dirty="0"/>
          </a:p>
        </p:txBody>
      </p:sp>
      <p:sp>
        <p:nvSpPr>
          <p:cNvPr id="4" name="Footer Placeholder 3"/>
          <p:cNvSpPr>
            <a:spLocks noGrp="1"/>
          </p:cNvSpPr>
          <p:nvPr>
            <p:ph type="ftr" sz="quarter" idx="11"/>
          </p:nvPr>
        </p:nvSpPr>
        <p:spPr>
          <a:xfrm>
            <a:off x="23622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7</a:t>
            </a:fld>
            <a:endParaRPr lang="en-US"/>
          </a:p>
        </p:txBody>
      </p:sp>
    </p:spTree>
    <p:extLst>
      <p:ext uri="{BB962C8B-B14F-4D97-AF65-F5344CB8AC3E}">
        <p14:creationId xmlns:p14="http://schemas.microsoft.com/office/powerpoint/2010/main" val="3249118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program must include:</a:t>
            </a:r>
          </a:p>
          <a:p>
            <a:pPr lvl="1"/>
            <a:r>
              <a:rPr lang="en-US" dirty="0" smtClean="0"/>
              <a:t>Procedures and schedules for cleaning, disinfecting, storing, inspecting, repairing, discarding, and maintaining respirators</a:t>
            </a:r>
          </a:p>
          <a:p>
            <a:pPr lvl="1"/>
            <a:r>
              <a:rPr lang="en-US" dirty="0" smtClean="0"/>
              <a:t>Training of employees in the proper use of respirators, putting on and removing them, limitations on their use, and their maintenance</a:t>
            </a:r>
          </a:p>
          <a:p>
            <a:pPr lvl="1"/>
            <a:r>
              <a:rPr lang="en-US" dirty="0" smtClean="0"/>
              <a:t>Procedures for regularly evaluating the effectiveness of the program.</a:t>
            </a:r>
          </a:p>
          <a:p>
            <a:pPr lvl="1"/>
            <a:endParaRPr lang="en-US" dirty="0" smtClean="0"/>
          </a:p>
        </p:txBody>
      </p:sp>
      <p:sp>
        <p:nvSpPr>
          <p:cNvPr id="2" name="Title 1"/>
          <p:cNvSpPr>
            <a:spLocks noGrp="1"/>
          </p:cNvSpPr>
          <p:nvPr>
            <p:ph type="title"/>
          </p:nvPr>
        </p:nvSpPr>
        <p:spPr/>
        <p:txBody>
          <a:bodyPr/>
          <a:lstStyle/>
          <a:p>
            <a:pPr algn="ctr"/>
            <a:r>
              <a:rPr lang="en-US" dirty="0" smtClean="0"/>
              <a:t>Program Procedures</a:t>
            </a:r>
            <a:endParaRPr lang="en-US" dirty="0"/>
          </a:p>
        </p:txBody>
      </p:sp>
      <p:sp>
        <p:nvSpPr>
          <p:cNvPr id="4" name="Footer Placeholder 3"/>
          <p:cNvSpPr>
            <a:spLocks noGrp="1"/>
          </p:cNvSpPr>
          <p:nvPr>
            <p:ph type="ftr" sz="quarter" idx="11"/>
          </p:nvPr>
        </p:nvSpPr>
        <p:spPr>
          <a:xfrm>
            <a:off x="2286000" y="59436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8</a:t>
            </a:fld>
            <a:endParaRPr lang="en-US"/>
          </a:p>
        </p:txBody>
      </p:sp>
    </p:spTree>
    <p:extLst>
      <p:ext uri="{BB962C8B-B14F-4D97-AF65-F5344CB8AC3E}">
        <p14:creationId xmlns:p14="http://schemas.microsoft.com/office/powerpoint/2010/main" val="1081448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The employer shall </a:t>
            </a:r>
          </a:p>
          <a:p>
            <a:pPr lvl="1"/>
            <a:r>
              <a:rPr lang="en-US" smtClean="0"/>
              <a:t>Provide a medical evaluation to determine the employee's ability to use a respirator, before the employee is fit tested or required to use the respirator in the workplace. </a:t>
            </a:r>
          </a:p>
          <a:p>
            <a:pPr lvl="1"/>
            <a:r>
              <a:rPr lang="en-US" smtClean="0"/>
              <a:t>Identify a physician or other licensed health care professional (PLHCP) to perform medical evaluations using a medical questionnaire or an initial medical examination</a:t>
            </a:r>
          </a:p>
          <a:p>
            <a:pPr lvl="1"/>
            <a:r>
              <a:rPr lang="en-US" smtClean="0"/>
              <a:t>Obtain a written recommendation regarding the employee's ability to use the respirator from the PLHCP. </a:t>
            </a:r>
          </a:p>
          <a:p>
            <a:pPr lvl="1"/>
            <a:endParaRPr lang="en-US" dirty="0" smtClean="0"/>
          </a:p>
        </p:txBody>
      </p:sp>
      <p:sp>
        <p:nvSpPr>
          <p:cNvPr id="2" name="Title 1"/>
          <p:cNvSpPr>
            <a:spLocks noGrp="1"/>
          </p:cNvSpPr>
          <p:nvPr>
            <p:ph type="title"/>
          </p:nvPr>
        </p:nvSpPr>
        <p:spPr/>
        <p:txBody>
          <a:bodyPr/>
          <a:lstStyle/>
          <a:p>
            <a:pPr algn="ctr"/>
            <a:r>
              <a:rPr lang="en-US" dirty="0" smtClean="0"/>
              <a:t>Medical Evaluation Procedures</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437D697-5B82-4330-8B8D-F228859FCA8A}" type="slidenum">
              <a:rPr lang="en-US" smtClean="0"/>
              <a:t>9</a:t>
            </a:fld>
            <a:endParaRPr lang="en-US"/>
          </a:p>
        </p:txBody>
      </p:sp>
    </p:spTree>
    <p:extLst>
      <p:ext uri="{BB962C8B-B14F-4D97-AF65-F5344CB8AC3E}">
        <p14:creationId xmlns:p14="http://schemas.microsoft.com/office/powerpoint/2010/main" val="3835506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Template CSP Powerpoint</Template>
  <TotalTime>8729</TotalTime>
  <Words>1498</Words>
  <Application>Microsoft Office PowerPoint</Application>
  <PresentationFormat>On-screen Show (4:3)</PresentationFormat>
  <Paragraphs>152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PowerPoint Presentation</vt:lpstr>
      <vt:lpstr>OSHA Requirements</vt:lpstr>
      <vt:lpstr>OSHA Requirements</vt:lpstr>
      <vt:lpstr>OSHA Requirements</vt:lpstr>
      <vt:lpstr>OSHA Requirements</vt:lpstr>
      <vt:lpstr>OSHA Requirements</vt:lpstr>
      <vt:lpstr>Program Procedures</vt:lpstr>
      <vt:lpstr>Program Procedures</vt:lpstr>
      <vt:lpstr>Medical Evaluation Procedures</vt:lpstr>
      <vt:lpstr>Medical Evaluation Procedures</vt:lpstr>
      <vt:lpstr>Fit Test</vt:lpstr>
      <vt:lpstr>Fit Test</vt:lpstr>
      <vt:lpstr>Additional Fit Test</vt:lpstr>
      <vt:lpstr>Respirator use</vt:lpstr>
      <vt:lpstr>Respirator use</vt:lpstr>
      <vt:lpstr>Respirator use</vt:lpstr>
      <vt:lpstr>Respirator use</vt:lpstr>
      <vt:lpstr>Definitions</vt:lpstr>
      <vt:lpstr>Definitions</vt:lpstr>
      <vt:lpstr>Definitions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Respiratory Protection Program</dc:title>
  <dc:creator>Control, CSP</dc:creator>
  <cp:lastModifiedBy>Marin, Gabriel</cp:lastModifiedBy>
  <cp:revision>69</cp:revision>
  <cp:lastPrinted>2016-11-04T18:02:37Z</cp:lastPrinted>
  <dcterms:created xsi:type="dcterms:W3CDTF">2013-12-29T14:33:46Z</dcterms:created>
  <dcterms:modified xsi:type="dcterms:W3CDTF">2018-02-23T20:37:38Z</dcterms:modified>
</cp:coreProperties>
</file>