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8"/>
  </p:notesMasterIdLst>
  <p:sldIdLst>
    <p:sldId id="256" r:id="rId3"/>
    <p:sldId id="257" r:id="rId4"/>
    <p:sldId id="258" r:id="rId5"/>
    <p:sldId id="269" r:id="rId6"/>
    <p:sldId id="259" r:id="rId7"/>
    <p:sldId id="260" r:id="rId8"/>
    <p:sldId id="261" r:id="rId9"/>
    <p:sldId id="267" r:id="rId10"/>
    <p:sldId id="270" r:id="rId11"/>
    <p:sldId id="268" r:id="rId12"/>
    <p:sldId id="262" r:id="rId13"/>
    <p:sldId id="266" r:id="rId14"/>
    <p:sldId id="263" r:id="rId15"/>
    <p:sldId id="264"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395DC1-859B-4F6E-B010-63CF9A5FD91E}" type="datetimeFigureOut">
              <a:rPr lang="en-US" smtClean="0"/>
              <a:t>2/23/2018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7CDE4F-06AE-4AEC-8DFE-04EC8AEA7639}" type="slidenum">
              <a:rPr lang="en-US" smtClean="0"/>
              <a:t>‹#›</a:t>
            </a:fld>
            <a:endParaRPr lang="en-US"/>
          </a:p>
        </p:txBody>
      </p:sp>
    </p:spTree>
    <p:extLst>
      <p:ext uri="{BB962C8B-B14F-4D97-AF65-F5344CB8AC3E}">
        <p14:creationId xmlns:p14="http://schemas.microsoft.com/office/powerpoint/2010/main" val="1726935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7CDE4F-06AE-4AEC-8DFE-04EC8AEA7639}" type="slidenum">
              <a:rPr lang="en-US" smtClean="0"/>
              <a:t>2</a:t>
            </a:fld>
            <a:endParaRPr lang="en-US"/>
          </a:p>
        </p:txBody>
      </p:sp>
    </p:spTree>
    <p:extLst>
      <p:ext uri="{BB962C8B-B14F-4D97-AF65-F5344CB8AC3E}">
        <p14:creationId xmlns:p14="http://schemas.microsoft.com/office/powerpoint/2010/main" val="1441464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7CDE4F-06AE-4AEC-8DFE-04EC8AEA7639}" type="slidenum">
              <a:rPr lang="en-US" smtClean="0"/>
              <a:t>6</a:t>
            </a:fld>
            <a:endParaRPr lang="en-US"/>
          </a:p>
        </p:txBody>
      </p:sp>
    </p:spTree>
    <p:extLst>
      <p:ext uri="{BB962C8B-B14F-4D97-AF65-F5344CB8AC3E}">
        <p14:creationId xmlns:p14="http://schemas.microsoft.com/office/powerpoint/2010/main" val="4273111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7CDE4F-06AE-4AEC-8DFE-04EC8AEA7639}" type="slidenum">
              <a:rPr lang="en-US" smtClean="0"/>
              <a:t>7</a:t>
            </a:fld>
            <a:endParaRPr lang="en-US"/>
          </a:p>
        </p:txBody>
      </p:sp>
    </p:spTree>
    <p:extLst>
      <p:ext uri="{BB962C8B-B14F-4D97-AF65-F5344CB8AC3E}">
        <p14:creationId xmlns:p14="http://schemas.microsoft.com/office/powerpoint/2010/main" val="5207203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5.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8.xml"/><Relationship Id="rId4" Type="http://schemas.openxmlformats.org/officeDocument/2006/relationships/image" Target="../media/image1.jpe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6"/>
          <p:cNvGrpSpPr>
            <a:grpSpLocks/>
          </p:cNvGrpSpPr>
          <p:nvPr/>
        </p:nvGrpSpPr>
        <p:grpSpPr bwMode="auto">
          <a:xfrm>
            <a:off x="-3175" y="494665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20"/>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Footer Placeholder 21"/>
          <p:cNvSpPr txBox="1">
            <a:spLocks/>
          </p:cNvSpPr>
          <p:nvPr/>
        </p:nvSpPr>
        <p:spPr>
          <a:xfrm>
            <a:off x="2438400" y="6324600"/>
            <a:ext cx="4445000" cy="762000"/>
          </a:xfrm>
          <a:prstGeom prst="rect">
            <a:avLst/>
          </a:prstGeom>
        </p:spPr>
        <p:txBody>
          <a:bodyPr anchor="b"/>
          <a:lstStyle>
            <a:lvl1pPr algn="r" eaLnBrk="1" fontAlgn="auto" latinLnBrk="0" hangingPunct="1">
              <a:spcBef>
                <a:spcPts val="0"/>
              </a:spcBef>
              <a:spcAft>
                <a:spcPts val="0"/>
              </a:spcAft>
              <a:defRPr kumimoji="0" sz="1600" b="1">
                <a:solidFill>
                  <a:schemeClr val="tx1"/>
                </a:solidFill>
                <a:latin typeface="+mn-lt"/>
                <a:cs typeface="+mn-cs"/>
              </a:defRPr>
            </a:lvl1pPr>
            <a:extLst/>
          </a:lstStyle>
          <a:p>
            <a:pPr>
              <a:defRPr/>
            </a:pPr>
            <a:endParaRPr lang="en-US" dirty="0" smtClean="0">
              <a:solidFill>
                <a:srgbClr val="FF0000"/>
              </a:solidFill>
            </a:endParaRPr>
          </a:p>
          <a:p>
            <a:pPr>
              <a:defRPr/>
            </a:pPr>
            <a:endParaRPr lang="en-US" dirty="0" smtClean="0">
              <a:solidFill>
                <a:srgbClr val="FF0000"/>
              </a:solidFill>
            </a:endParaRPr>
          </a:p>
          <a:p>
            <a:pPr>
              <a:defRPr/>
            </a:pPr>
            <a:r>
              <a:rPr lang="en-US" dirty="0" smtClean="0">
                <a:solidFill>
                  <a:srgbClr val="FF0000"/>
                </a:solidFill>
              </a:rPr>
              <a:t>FSTI Confidential – Internal Use Only</a:t>
            </a:r>
          </a:p>
          <a:p>
            <a:pPr>
              <a:defRPr/>
            </a:pPr>
            <a:endParaRPr lang="en-US" dirty="0"/>
          </a:p>
        </p:txBody>
      </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3" name="Footer Placeholder 18"/>
          <p:cNvSpPr>
            <a:spLocks noGrp="1"/>
          </p:cNvSpPr>
          <p:nvPr>
            <p:ph type="ftr" sz="quarter" idx="11"/>
          </p:nvPr>
        </p:nvSpPr>
        <p:spPr>
          <a:xfrm>
            <a:off x="2057400" y="6324600"/>
            <a:ext cx="4445000" cy="762000"/>
          </a:xfrm>
        </p:spPr>
        <p:txBody>
          <a:bodyPr/>
          <a:lstStyle>
            <a:lvl1pPr>
              <a:defRPr>
                <a:solidFill>
                  <a:schemeClr val="accent1">
                    <a:tint val="20000"/>
                  </a:schemeClr>
                </a:solidFill>
              </a:defRPr>
            </a:lvl1pPr>
            <a:extLst/>
          </a:lstStyle>
          <a:p>
            <a:r>
              <a:rPr lang="en-US" smtClean="0"/>
              <a:t>Report Errors to Management</a:t>
            </a:r>
            <a:endParaRPr lang="en-US"/>
          </a:p>
        </p:txBody>
      </p:sp>
      <p:sp>
        <p:nvSpPr>
          <p:cNvPr id="14" name="Slide Number Placeholder 26"/>
          <p:cNvSpPr>
            <a:spLocks noGrp="1"/>
          </p:cNvSpPr>
          <p:nvPr>
            <p:ph type="sldNum" sz="quarter" idx="12"/>
          </p:nvPr>
        </p:nvSpPr>
        <p:spPr/>
        <p:txBody>
          <a:bodyPr/>
          <a:lstStyle>
            <a:lvl1pPr>
              <a:defRPr>
                <a:solidFill>
                  <a:srgbClr val="FFFFFF"/>
                </a:solidFill>
              </a:defRPr>
            </a:lvl1pPr>
            <a:extLst/>
          </a:lstStyle>
          <a:p>
            <a:fld id="{DCC00888-6B63-4C02-9EF4-9E1DDF27B3DF}" type="slidenum">
              <a:rPr lang="en-US" smtClean="0"/>
              <a:t>‹#›</a:t>
            </a:fld>
            <a:endParaRPr lang="en-US"/>
          </a:p>
        </p:txBody>
      </p:sp>
    </p:spTree>
    <p:extLst>
      <p:ext uri="{BB962C8B-B14F-4D97-AF65-F5344CB8AC3E}">
        <p14:creationId xmlns:p14="http://schemas.microsoft.com/office/powerpoint/2010/main" val="205763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DCC00888-6B63-4C02-9EF4-9E1DDF27B3DF}" type="slidenum">
              <a:rPr lang="en-US" smtClean="0"/>
              <a:t>‹#›</a:t>
            </a:fld>
            <a:endParaRPr lang="en-US"/>
          </a:p>
        </p:txBody>
      </p:sp>
    </p:spTree>
    <p:extLst>
      <p:ext uri="{BB962C8B-B14F-4D97-AF65-F5344CB8AC3E}">
        <p14:creationId xmlns:p14="http://schemas.microsoft.com/office/powerpoint/2010/main" val="178358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DCC00888-6B63-4C02-9EF4-9E1DDF27B3DF}" type="slidenum">
              <a:rPr lang="en-US" smtClean="0"/>
              <a:t>‹#›</a:t>
            </a:fld>
            <a:endParaRPr lang="en-US"/>
          </a:p>
        </p:txBody>
      </p:sp>
    </p:spTree>
    <p:extLst>
      <p:ext uri="{BB962C8B-B14F-4D97-AF65-F5344CB8AC3E}">
        <p14:creationId xmlns:p14="http://schemas.microsoft.com/office/powerpoint/2010/main" val="1141708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5613"/>
            <a:ext cx="8229600" cy="13112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764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76400"/>
            <a:ext cx="4038600" cy="2074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03663"/>
            <a:ext cx="4038600" cy="2074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9"/>
          <p:cNvSpPr>
            <a:spLocks noGrp="1"/>
          </p:cNvSpPr>
          <p:nvPr>
            <p:ph type="dt" sz="half" idx="10"/>
          </p:nvPr>
        </p:nvSpPr>
        <p:spPr/>
        <p:txBody>
          <a:bodyPr/>
          <a:lstStyle>
            <a:lvl1pPr>
              <a:defRPr/>
            </a:lvl1pPr>
          </a:lstStyle>
          <a:p>
            <a:endParaRPr lang="en-US"/>
          </a:p>
        </p:txBody>
      </p:sp>
      <p:sp>
        <p:nvSpPr>
          <p:cNvPr id="7" name="Footer Placeholder 21"/>
          <p:cNvSpPr>
            <a:spLocks noGrp="1"/>
          </p:cNvSpPr>
          <p:nvPr>
            <p:ph type="ftr" sz="quarter" idx="11"/>
          </p:nvPr>
        </p:nvSpPr>
        <p:spPr/>
        <p:txBody>
          <a:bodyPr/>
          <a:lstStyle>
            <a:lvl1pPr>
              <a:defRPr/>
            </a:lvl1pPr>
          </a:lstStyle>
          <a:p>
            <a:r>
              <a:rPr lang="en-US" smtClean="0"/>
              <a:t>Report Errors to Management</a:t>
            </a:r>
            <a:endParaRPr lang="en-US"/>
          </a:p>
        </p:txBody>
      </p:sp>
      <p:sp>
        <p:nvSpPr>
          <p:cNvPr id="8" name="Slide Number Placeholder 17"/>
          <p:cNvSpPr>
            <a:spLocks noGrp="1"/>
          </p:cNvSpPr>
          <p:nvPr>
            <p:ph type="sldNum" sz="quarter" idx="12"/>
          </p:nvPr>
        </p:nvSpPr>
        <p:spPr/>
        <p:txBody>
          <a:bodyPr/>
          <a:lstStyle>
            <a:lvl1pPr>
              <a:defRPr/>
            </a:lvl1pPr>
          </a:lstStyle>
          <a:p>
            <a:fld id="{DCC00888-6B63-4C02-9EF4-9E1DDF27B3DF}" type="slidenum">
              <a:rPr lang="en-US" smtClean="0"/>
              <a:t>‹#›</a:t>
            </a:fld>
            <a:endParaRPr lang="en-US"/>
          </a:p>
        </p:txBody>
      </p:sp>
    </p:spTree>
    <p:extLst>
      <p:ext uri="{BB962C8B-B14F-4D97-AF65-F5344CB8AC3E}">
        <p14:creationId xmlns:p14="http://schemas.microsoft.com/office/powerpoint/2010/main" val="4125105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391400" cy="1371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447800" y="1828800"/>
            <a:ext cx="3619500" cy="4419600"/>
          </a:xfrm>
        </p:spPr>
        <p:txBody>
          <a:bodyPr/>
          <a:lstStyle/>
          <a:p>
            <a:pPr lvl="0"/>
            <a:r>
              <a:rPr lang="en-US" noProof="0" smtClean="0"/>
              <a:t>Click icon to add clip art</a:t>
            </a:r>
            <a:endParaRPr lang="en-US" noProof="0"/>
          </a:p>
        </p:txBody>
      </p:sp>
      <p:sp>
        <p:nvSpPr>
          <p:cNvPr id="4" name="Text Placeholder 3"/>
          <p:cNvSpPr>
            <a:spLocks noGrp="1"/>
          </p:cNvSpPr>
          <p:nvPr>
            <p:ph type="body" sz="half" idx="2"/>
          </p:nvPr>
        </p:nvSpPr>
        <p:spPr>
          <a:xfrm>
            <a:off x="5219700" y="1828800"/>
            <a:ext cx="36195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447800" y="6324600"/>
            <a:ext cx="1905000" cy="304800"/>
          </a:xfrm>
        </p:spPr>
        <p:txBody>
          <a:bodyPr/>
          <a:lstStyle>
            <a:lvl1pPr>
              <a:defRPr/>
            </a:lvl1pPr>
          </a:lstStyle>
          <a:p>
            <a:endParaRPr lang="en-US"/>
          </a:p>
        </p:txBody>
      </p:sp>
      <p:sp>
        <p:nvSpPr>
          <p:cNvPr id="6" name="Slide Number Placeholder 5"/>
          <p:cNvSpPr>
            <a:spLocks noGrp="1"/>
          </p:cNvSpPr>
          <p:nvPr>
            <p:ph type="sldNum" sz="quarter" idx="11"/>
          </p:nvPr>
        </p:nvSpPr>
        <p:spPr>
          <a:xfrm>
            <a:off x="6934200" y="6324600"/>
            <a:ext cx="1905000" cy="304800"/>
          </a:xfrm>
        </p:spPr>
        <p:txBody>
          <a:bodyPr/>
          <a:lstStyle>
            <a:lvl1pPr>
              <a:defRPr/>
            </a:lvl1pPr>
          </a:lstStyle>
          <a:p>
            <a:fld id="{DCC00888-6B63-4C02-9EF4-9E1DDF27B3DF}" type="slidenum">
              <a:rPr lang="en-US" smtClean="0"/>
              <a:t>‹#›</a:t>
            </a:fld>
            <a:endParaRPr lang="en-US"/>
          </a:p>
        </p:txBody>
      </p:sp>
    </p:spTree>
    <p:extLst>
      <p:ext uri="{BB962C8B-B14F-4D97-AF65-F5344CB8AC3E}">
        <p14:creationId xmlns:p14="http://schemas.microsoft.com/office/powerpoint/2010/main" val="3499337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6"/>
          <p:cNvGrpSpPr>
            <a:grpSpLocks/>
          </p:cNvGrpSpPr>
          <p:nvPr/>
        </p:nvGrpSpPr>
        <p:grpSpPr bwMode="auto">
          <a:xfrm>
            <a:off x="-3175" y="494665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20"/>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Footer Placeholder 21"/>
          <p:cNvSpPr txBox="1">
            <a:spLocks/>
          </p:cNvSpPr>
          <p:nvPr/>
        </p:nvSpPr>
        <p:spPr>
          <a:xfrm>
            <a:off x="2438400" y="6324600"/>
            <a:ext cx="4445000" cy="762000"/>
          </a:xfrm>
          <a:prstGeom prst="rect">
            <a:avLst/>
          </a:prstGeom>
        </p:spPr>
        <p:txBody>
          <a:bodyPr anchor="b"/>
          <a:lstStyle>
            <a:lvl1pPr algn="r" eaLnBrk="1" fontAlgn="auto" latinLnBrk="0" hangingPunct="1">
              <a:spcBef>
                <a:spcPts val="0"/>
              </a:spcBef>
              <a:spcAft>
                <a:spcPts val="0"/>
              </a:spcAft>
              <a:defRPr kumimoji="0" sz="1600" b="1">
                <a:solidFill>
                  <a:schemeClr val="tx1"/>
                </a:solidFill>
                <a:latin typeface="+mn-lt"/>
                <a:cs typeface="+mn-cs"/>
              </a:defRPr>
            </a:lvl1pPr>
            <a:extLst/>
          </a:lstStyle>
          <a:p>
            <a:pPr>
              <a:defRPr/>
            </a:pPr>
            <a:endParaRPr lang="en-US" dirty="0" smtClean="0">
              <a:solidFill>
                <a:srgbClr val="FF0000"/>
              </a:solidFill>
            </a:endParaRPr>
          </a:p>
          <a:p>
            <a:pPr>
              <a:defRPr/>
            </a:pPr>
            <a:endParaRPr lang="en-US" dirty="0" smtClean="0">
              <a:solidFill>
                <a:srgbClr val="FF0000"/>
              </a:solidFill>
            </a:endParaRPr>
          </a:p>
          <a:p>
            <a:pPr>
              <a:defRPr/>
            </a:pPr>
            <a:r>
              <a:rPr lang="en-US" dirty="0" smtClean="0">
                <a:solidFill>
                  <a:srgbClr val="FF0000"/>
                </a:solidFill>
              </a:rPr>
              <a:t>FSTI Confidential – Internal Use Only</a:t>
            </a:r>
          </a:p>
          <a:p>
            <a:pPr>
              <a:defRPr/>
            </a:pPr>
            <a:endParaRPr lang="en-US" dirty="0"/>
          </a:p>
        </p:txBody>
      </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3" name="Footer Placeholder 18"/>
          <p:cNvSpPr>
            <a:spLocks noGrp="1"/>
          </p:cNvSpPr>
          <p:nvPr>
            <p:ph type="ftr" sz="quarter" idx="11"/>
          </p:nvPr>
        </p:nvSpPr>
        <p:spPr>
          <a:xfrm>
            <a:off x="2057400" y="6324600"/>
            <a:ext cx="4445000" cy="762000"/>
          </a:xfrm>
        </p:spPr>
        <p:txBody>
          <a:bodyPr/>
          <a:lstStyle>
            <a:lvl1pPr>
              <a:defRPr>
                <a:solidFill>
                  <a:schemeClr val="accent1">
                    <a:tint val="20000"/>
                  </a:schemeClr>
                </a:solidFill>
              </a:defRPr>
            </a:lvl1pPr>
            <a:extLst/>
          </a:lstStyle>
          <a:p>
            <a:pPr>
              <a:defRPr/>
            </a:pPr>
            <a:r>
              <a:rPr lang="en-US" smtClean="0"/>
              <a:t>Report Errors to Management</a:t>
            </a:r>
            <a:endParaRPr lang="en-US"/>
          </a:p>
        </p:txBody>
      </p:sp>
      <p:sp>
        <p:nvSpPr>
          <p:cNvPr id="14" name="Slide Number Placeholder 26"/>
          <p:cNvSpPr>
            <a:spLocks noGrp="1"/>
          </p:cNvSpPr>
          <p:nvPr>
            <p:ph type="sldNum" sz="quarter" idx="12"/>
          </p:nvPr>
        </p:nvSpPr>
        <p:spPr/>
        <p:txBody>
          <a:bodyPr/>
          <a:lstStyle>
            <a:lvl1pPr>
              <a:defRPr>
                <a:solidFill>
                  <a:srgbClr val="FFFFFF"/>
                </a:solidFill>
              </a:defRPr>
            </a:lvl1pPr>
          </a:lstStyle>
          <a:p>
            <a:pPr>
              <a:defRPr/>
            </a:pPr>
            <a:fld id="{4546F5AB-65DC-455B-A4E4-952845959B32}" type="slidenum">
              <a:rPr lang="en-US" altLang="en-US"/>
              <a:pPr>
                <a:defRPr/>
              </a:pPr>
              <a:t>‹#›</a:t>
            </a:fld>
            <a:endParaRPr lang="en-US" altLang="en-US"/>
          </a:p>
        </p:txBody>
      </p:sp>
    </p:spTree>
    <p:extLst>
      <p:ext uri="{BB962C8B-B14F-4D97-AF65-F5344CB8AC3E}">
        <p14:creationId xmlns:p14="http://schemas.microsoft.com/office/powerpoint/2010/main" val="171495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pPr>
              <a:defRPr/>
            </a:pPr>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pPr>
              <a:defRPr/>
            </a:pPr>
            <a:fld id="{BB9BCC18-8FE6-462E-A68C-E57068F60FA4}" type="slidenum">
              <a:rPr lang="en-US" altLang="en-US"/>
              <a:pPr>
                <a:defRPr/>
              </a:pPr>
              <a:t>‹#›</a:t>
            </a:fld>
            <a:endParaRPr lang="en-US" altLang="en-US"/>
          </a:p>
        </p:txBody>
      </p:sp>
    </p:spTree>
    <p:extLst>
      <p:ext uri="{BB962C8B-B14F-4D97-AF65-F5344CB8AC3E}">
        <p14:creationId xmlns:p14="http://schemas.microsoft.com/office/powerpoint/2010/main" val="3592746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solidFill>
                  <a:schemeClr val="tx1"/>
                </a:solidFill>
              </a:defRPr>
            </a:lvl1pPr>
            <a:extLst/>
          </a:lstStyle>
          <a:p>
            <a:pPr>
              <a:defRPr/>
            </a:pPr>
            <a:r>
              <a:rPr lang="en-US" smtClean="0"/>
              <a:t>Report Errors to Management</a:t>
            </a:r>
            <a:endParaRPr lang="en-US"/>
          </a:p>
        </p:txBody>
      </p:sp>
      <p:sp>
        <p:nvSpPr>
          <p:cNvPr id="8" name="Slide Number Placeholder 5"/>
          <p:cNvSpPr>
            <a:spLocks noGrp="1"/>
          </p:cNvSpPr>
          <p:nvPr>
            <p:ph type="sldNum" sz="quarter" idx="12"/>
          </p:nvPr>
        </p:nvSpPr>
        <p:spPr/>
        <p:txBody>
          <a:bodyPr/>
          <a:lstStyle>
            <a:lvl1pPr>
              <a:defRPr/>
            </a:lvl1pPr>
          </a:lstStyle>
          <a:p>
            <a:pPr>
              <a:defRPr/>
            </a:pPr>
            <a:fld id="{855C65F4-F5FA-4722-8AE5-4369B879DEC1}" type="slidenum">
              <a:rPr lang="en-US" altLang="en-US"/>
              <a:pPr>
                <a:defRPr/>
              </a:pPr>
              <a:t>‹#›</a:t>
            </a:fld>
            <a:endParaRPr lang="en-US" altLang="en-US"/>
          </a:p>
        </p:txBody>
      </p:sp>
    </p:spTree>
    <p:extLst>
      <p:ext uri="{BB962C8B-B14F-4D97-AF65-F5344CB8AC3E}">
        <p14:creationId xmlns:p14="http://schemas.microsoft.com/office/powerpoint/2010/main" val="2941834319"/>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lstStyle>
          <a:p>
            <a:pPr>
              <a:defRPr/>
            </a:pPr>
            <a:fld id="{28899149-C9E8-4C1C-A7E5-33D268D0CC48}" type="slidenum">
              <a:rPr lang="en-US" altLang="en-US"/>
              <a:pPr>
                <a:defRPr/>
              </a:pPr>
              <a:t>‹#›</a:t>
            </a:fld>
            <a:endParaRPr lang="en-US" altLang="en-US"/>
          </a:p>
        </p:txBody>
      </p:sp>
    </p:spTree>
    <p:extLst>
      <p:ext uri="{BB962C8B-B14F-4D97-AF65-F5344CB8AC3E}">
        <p14:creationId xmlns:p14="http://schemas.microsoft.com/office/powerpoint/2010/main" val="865020537"/>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solidFill>
                  <a:schemeClr val="tx1"/>
                </a:solidFill>
              </a:defRPr>
            </a:lvl1pPr>
            <a:extLst/>
          </a:lstStyle>
          <a:p>
            <a:pPr>
              <a:defRPr/>
            </a:pPr>
            <a:r>
              <a:rPr lang="en-US" smtClean="0"/>
              <a:t>Report Errors to Management</a:t>
            </a:r>
            <a:endParaRPr lang="en-US"/>
          </a:p>
        </p:txBody>
      </p:sp>
      <p:sp>
        <p:nvSpPr>
          <p:cNvPr id="9" name="Slide Number Placeholder 8"/>
          <p:cNvSpPr>
            <a:spLocks noGrp="1"/>
          </p:cNvSpPr>
          <p:nvPr>
            <p:ph type="sldNum" sz="quarter" idx="12"/>
          </p:nvPr>
        </p:nvSpPr>
        <p:spPr/>
        <p:txBody>
          <a:bodyPr/>
          <a:lstStyle>
            <a:lvl1pPr>
              <a:defRPr/>
            </a:lvl1pPr>
          </a:lstStyle>
          <a:p>
            <a:pPr>
              <a:defRPr/>
            </a:pPr>
            <a:fld id="{821F8806-3F42-469E-826F-C1A11FDB6A12}" type="slidenum">
              <a:rPr lang="en-US" altLang="en-US"/>
              <a:pPr>
                <a:defRPr/>
              </a:pPr>
              <a:t>‹#›</a:t>
            </a:fld>
            <a:endParaRPr lang="en-US" altLang="en-US"/>
          </a:p>
        </p:txBody>
      </p:sp>
    </p:spTree>
    <p:extLst>
      <p:ext uri="{BB962C8B-B14F-4D97-AF65-F5344CB8AC3E}">
        <p14:creationId xmlns:p14="http://schemas.microsoft.com/office/powerpoint/2010/main" val="3087847238"/>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solidFill>
                  <a:schemeClr val="tx1"/>
                </a:solidFill>
              </a:defRPr>
            </a:lvl1pPr>
            <a:extLst/>
          </a:lstStyle>
          <a:p>
            <a:pPr>
              <a:defRPr/>
            </a:pPr>
            <a:r>
              <a:rPr lang="en-US" smtClean="0"/>
              <a:t>Report Errors to Management</a:t>
            </a:r>
            <a:endParaRPr lang="en-US"/>
          </a:p>
        </p:txBody>
      </p:sp>
      <p:sp>
        <p:nvSpPr>
          <p:cNvPr id="5" name="Slide Number Placeholder 4"/>
          <p:cNvSpPr>
            <a:spLocks noGrp="1"/>
          </p:cNvSpPr>
          <p:nvPr>
            <p:ph type="sldNum" sz="quarter" idx="12"/>
          </p:nvPr>
        </p:nvSpPr>
        <p:spPr/>
        <p:txBody>
          <a:bodyPr/>
          <a:lstStyle>
            <a:lvl1pPr>
              <a:defRPr/>
            </a:lvl1pPr>
          </a:lstStyle>
          <a:p>
            <a:pPr>
              <a:defRPr/>
            </a:pPr>
            <a:fld id="{C2499F3D-C9F5-4676-AC16-4C11F5B280DA}" type="slidenum">
              <a:rPr lang="en-US" altLang="en-US"/>
              <a:pPr>
                <a:defRPr/>
              </a:pPr>
              <a:t>‹#›</a:t>
            </a:fld>
            <a:endParaRPr lang="en-US" altLang="en-US"/>
          </a:p>
        </p:txBody>
      </p:sp>
    </p:spTree>
    <p:extLst>
      <p:ext uri="{BB962C8B-B14F-4D97-AF65-F5344CB8AC3E}">
        <p14:creationId xmlns:p14="http://schemas.microsoft.com/office/powerpoint/2010/main" val="1298012124"/>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DCC00888-6B63-4C02-9EF4-9E1DDF27B3DF}" type="slidenum">
              <a:rPr lang="en-US" smtClean="0"/>
              <a:t>‹#›</a:t>
            </a:fld>
            <a:endParaRPr lang="en-US"/>
          </a:p>
        </p:txBody>
      </p:sp>
    </p:spTree>
    <p:extLst>
      <p:ext uri="{BB962C8B-B14F-4D97-AF65-F5344CB8AC3E}">
        <p14:creationId xmlns:p14="http://schemas.microsoft.com/office/powerpoint/2010/main" val="2254847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solidFill>
                  <a:schemeClr val="tx1"/>
                </a:solidFill>
              </a:defRPr>
            </a:lvl1pPr>
          </a:lstStyle>
          <a:p>
            <a:pPr>
              <a:defRPr/>
            </a:pPr>
            <a:r>
              <a:rPr lang="en-US" smtClean="0"/>
              <a:t>Report Errors to Management</a:t>
            </a:r>
            <a:endParaRPr lang="en-US"/>
          </a:p>
        </p:txBody>
      </p:sp>
      <p:sp>
        <p:nvSpPr>
          <p:cNvPr id="4" name="Slide Number Placeholder 17"/>
          <p:cNvSpPr>
            <a:spLocks noGrp="1"/>
          </p:cNvSpPr>
          <p:nvPr>
            <p:ph type="sldNum" sz="quarter" idx="12"/>
          </p:nvPr>
        </p:nvSpPr>
        <p:spPr/>
        <p:txBody>
          <a:bodyPr/>
          <a:lstStyle>
            <a:lvl1pPr>
              <a:defRPr/>
            </a:lvl1pPr>
          </a:lstStyle>
          <a:p>
            <a:pPr>
              <a:defRPr/>
            </a:pPr>
            <a:fld id="{2E4C1C19-E02F-4319-96CF-3B6242968450}" type="slidenum">
              <a:rPr lang="en-US" altLang="en-US"/>
              <a:pPr>
                <a:defRPr/>
              </a:pPr>
              <a:t>‹#›</a:t>
            </a:fld>
            <a:endParaRPr lang="en-US" altLang="en-US"/>
          </a:p>
        </p:txBody>
      </p:sp>
    </p:spTree>
    <p:extLst>
      <p:ext uri="{BB962C8B-B14F-4D97-AF65-F5344CB8AC3E}">
        <p14:creationId xmlns:p14="http://schemas.microsoft.com/office/powerpoint/2010/main" val="1209546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lstStyle>
          <a:p>
            <a:pPr>
              <a:defRPr/>
            </a:pPr>
            <a:fld id="{7ACFE62A-E2E0-41A8-9031-E9080773227A}" type="slidenum">
              <a:rPr lang="en-US" altLang="en-US"/>
              <a:pPr>
                <a:defRPr/>
              </a:pPr>
              <a:t>‹#›</a:t>
            </a:fld>
            <a:endParaRPr lang="en-US" altLang="en-US"/>
          </a:p>
        </p:txBody>
      </p:sp>
    </p:spTree>
    <p:extLst>
      <p:ext uri="{BB962C8B-B14F-4D97-AF65-F5344CB8AC3E}">
        <p14:creationId xmlns:p14="http://schemas.microsoft.com/office/powerpoint/2010/main" val="2628306712"/>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18"/>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Report Errors to Management</a:t>
            </a:r>
            <a:endParaRPr lang="en-US"/>
          </a:p>
        </p:txBody>
      </p:sp>
      <p:sp>
        <p:nvSpPr>
          <p:cNvPr id="13" name="Slide Number Placeholder 6"/>
          <p:cNvSpPr>
            <a:spLocks noGrp="1"/>
          </p:cNvSpPr>
          <p:nvPr>
            <p:ph type="sldNum" sz="quarter" idx="12"/>
          </p:nvPr>
        </p:nvSpPr>
        <p:spPr/>
        <p:txBody>
          <a:bodyPr/>
          <a:lstStyle>
            <a:lvl1pPr>
              <a:defRPr/>
            </a:lvl1pPr>
          </a:lstStyle>
          <a:p>
            <a:pPr>
              <a:defRPr/>
            </a:pPr>
            <a:fld id="{5A972FD4-1CF2-428C-B5A2-391C61805CD6}" type="slidenum">
              <a:rPr lang="en-US" altLang="en-US"/>
              <a:pPr>
                <a:defRPr/>
              </a:pPr>
              <a:t>‹#›</a:t>
            </a:fld>
            <a:endParaRPr lang="en-US" altLang="en-US"/>
          </a:p>
        </p:txBody>
      </p:sp>
    </p:spTree>
    <p:extLst>
      <p:ext uri="{BB962C8B-B14F-4D97-AF65-F5344CB8AC3E}">
        <p14:creationId xmlns:p14="http://schemas.microsoft.com/office/powerpoint/2010/main" val="3828757376"/>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pPr>
              <a:defRPr/>
            </a:pPr>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pPr>
              <a:defRPr/>
            </a:pPr>
            <a:fld id="{43DBB0A0-71A8-43BC-B076-F61DFBBF0015}" type="slidenum">
              <a:rPr lang="en-US" altLang="en-US"/>
              <a:pPr>
                <a:defRPr/>
              </a:pPr>
              <a:t>‹#›</a:t>
            </a:fld>
            <a:endParaRPr lang="en-US" altLang="en-US"/>
          </a:p>
        </p:txBody>
      </p:sp>
    </p:spTree>
    <p:extLst>
      <p:ext uri="{BB962C8B-B14F-4D97-AF65-F5344CB8AC3E}">
        <p14:creationId xmlns:p14="http://schemas.microsoft.com/office/powerpoint/2010/main" val="37689278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pPr>
              <a:defRPr/>
            </a:pPr>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pPr>
              <a:defRPr/>
            </a:pPr>
            <a:fld id="{280B4CE3-42D7-4E2F-98ED-CFF9E7412AE3}" type="slidenum">
              <a:rPr lang="en-US" altLang="en-US"/>
              <a:pPr>
                <a:defRPr/>
              </a:pPr>
              <a:t>‹#›</a:t>
            </a:fld>
            <a:endParaRPr lang="en-US" altLang="en-US"/>
          </a:p>
        </p:txBody>
      </p:sp>
    </p:spTree>
    <p:extLst>
      <p:ext uri="{BB962C8B-B14F-4D97-AF65-F5344CB8AC3E}">
        <p14:creationId xmlns:p14="http://schemas.microsoft.com/office/powerpoint/2010/main" val="348979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endParaRPr lang="en-US"/>
          </a:p>
        </p:txBody>
      </p:sp>
      <p:sp>
        <p:nvSpPr>
          <p:cNvPr id="7" name="Footer Placeholder 4"/>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8" name="Slide Number Placeholder 5"/>
          <p:cNvSpPr>
            <a:spLocks noGrp="1"/>
          </p:cNvSpPr>
          <p:nvPr>
            <p:ph type="sldNum" sz="quarter" idx="12"/>
          </p:nvPr>
        </p:nvSpPr>
        <p:spPr/>
        <p:txBody>
          <a:bodyPr/>
          <a:lstStyle>
            <a:lvl1pPr>
              <a:defRPr/>
            </a:lvl1pPr>
            <a:extLst/>
          </a:lstStyle>
          <a:p>
            <a:fld id="{DCC00888-6B63-4C02-9EF4-9E1DDF27B3DF}" type="slidenum">
              <a:rPr lang="en-US" smtClean="0"/>
              <a:t>‹#›</a:t>
            </a:fld>
            <a:endParaRPr lang="en-US"/>
          </a:p>
        </p:txBody>
      </p:sp>
    </p:spTree>
    <p:extLst>
      <p:ext uri="{BB962C8B-B14F-4D97-AF65-F5344CB8AC3E}">
        <p14:creationId xmlns:p14="http://schemas.microsoft.com/office/powerpoint/2010/main" val="15795138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extLst/>
          </a:lstStyle>
          <a:p>
            <a:fld id="{DCC00888-6B63-4C02-9EF4-9E1DDF27B3DF}" type="slidenum">
              <a:rPr lang="en-US" smtClean="0"/>
              <a:t>‹#›</a:t>
            </a:fld>
            <a:endParaRPr lang="en-US"/>
          </a:p>
        </p:txBody>
      </p:sp>
    </p:spTree>
    <p:extLst>
      <p:ext uri="{BB962C8B-B14F-4D97-AF65-F5344CB8AC3E}">
        <p14:creationId xmlns:p14="http://schemas.microsoft.com/office/powerpoint/2010/main" val="247133572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endParaRPr lang="en-US"/>
          </a:p>
        </p:txBody>
      </p:sp>
      <p:sp>
        <p:nvSpPr>
          <p:cNvPr id="8" name="Footer Placeholder 7"/>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9" name="Slide Number Placeholder 8"/>
          <p:cNvSpPr>
            <a:spLocks noGrp="1"/>
          </p:cNvSpPr>
          <p:nvPr>
            <p:ph type="sldNum" sz="quarter" idx="12"/>
          </p:nvPr>
        </p:nvSpPr>
        <p:spPr/>
        <p:txBody>
          <a:bodyPr/>
          <a:lstStyle>
            <a:lvl1pPr>
              <a:defRPr/>
            </a:lvl1pPr>
            <a:extLst/>
          </a:lstStyle>
          <a:p>
            <a:fld id="{DCC00888-6B63-4C02-9EF4-9E1DDF27B3DF}" type="slidenum">
              <a:rPr lang="en-US" smtClean="0"/>
              <a:t>‹#›</a:t>
            </a:fld>
            <a:endParaRPr lang="en-US"/>
          </a:p>
        </p:txBody>
      </p:sp>
    </p:spTree>
    <p:extLst>
      <p:ext uri="{BB962C8B-B14F-4D97-AF65-F5344CB8AC3E}">
        <p14:creationId xmlns:p14="http://schemas.microsoft.com/office/powerpoint/2010/main" val="296410894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endParaRPr lang="en-US"/>
          </a:p>
        </p:txBody>
      </p:sp>
      <p:sp>
        <p:nvSpPr>
          <p:cNvPr id="4" name="Footer Placeholder 3"/>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5" name="Slide Number Placeholder 4"/>
          <p:cNvSpPr>
            <a:spLocks noGrp="1"/>
          </p:cNvSpPr>
          <p:nvPr>
            <p:ph type="sldNum" sz="quarter" idx="12"/>
          </p:nvPr>
        </p:nvSpPr>
        <p:spPr/>
        <p:txBody>
          <a:bodyPr/>
          <a:lstStyle>
            <a:lvl1pPr>
              <a:defRPr/>
            </a:lvl1pPr>
            <a:extLst/>
          </a:lstStyle>
          <a:p>
            <a:fld id="{DCC00888-6B63-4C02-9EF4-9E1DDF27B3DF}" type="slidenum">
              <a:rPr lang="en-US" smtClean="0"/>
              <a:t>‹#›</a:t>
            </a:fld>
            <a:endParaRPr lang="en-US"/>
          </a:p>
        </p:txBody>
      </p:sp>
    </p:spTree>
    <p:extLst>
      <p:ext uri="{BB962C8B-B14F-4D97-AF65-F5344CB8AC3E}">
        <p14:creationId xmlns:p14="http://schemas.microsoft.com/office/powerpoint/2010/main" val="317611574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endParaRPr lang="en-US"/>
          </a:p>
        </p:txBody>
      </p:sp>
      <p:sp>
        <p:nvSpPr>
          <p:cNvPr id="3"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4" name="Slide Number Placeholder 17"/>
          <p:cNvSpPr>
            <a:spLocks noGrp="1"/>
          </p:cNvSpPr>
          <p:nvPr>
            <p:ph type="sldNum" sz="quarter" idx="12"/>
          </p:nvPr>
        </p:nvSpPr>
        <p:spPr/>
        <p:txBody>
          <a:bodyPr/>
          <a:lstStyle>
            <a:lvl1pPr>
              <a:defRPr/>
            </a:lvl1pPr>
          </a:lstStyle>
          <a:p>
            <a:fld id="{DCC00888-6B63-4C02-9EF4-9E1DDF27B3DF}" type="slidenum">
              <a:rPr lang="en-US" smtClean="0"/>
              <a:t>‹#›</a:t>
            </a:fld>
            <a:endParaRPr lang="en-US"/>
          </a:p>
        </p:txBody>
      </p:sp>
    </p:spTree>
    <p:extLst>
      <p:ext uri="{BB962C8B-B14F-4D97-AF65-F5344CB8AC3E}">
        <p14:creationId xmlns:p14="http://schemas.microsoft.com/office/powerpoint/2010/main" val="425277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extLst/>
          </a:lstStyle>
          <a:p>
            <a:fld id="{DCC00888-6B63-4C02-9EF4-9E1DDF27B3DF}" type="slidenum">
              <a:rPr lang="en-US" smtClean="0"/>
              <a:t>‹#›</a:t>
            </a:fld>
            <a:endParaRPr lang="en-US"/>
          </a:p>
        </p:txBody>
      </p:sp>
    </p:spTree>
    <p:extLst>
      <p:ext uri="{BB962C8B-B14F-4D97-AF65-F5344CB8AC3E}">
        <p14:creationId xmlns:p14="http://schemas.microsoft.com/office/powerpoint/2010/main" val="176650137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18"/>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fld id="{DCC00888-6B63-4C02-9EF4-9E1DDF27B3DF}" type="slidenum">
              <a:rPr lang="en-US" smtClean="0"/>
              <a:t>‹#›</a:t>
            </a:fld>
            <a:endParaRPr lang="en-US"/>
          </a:p>
        </p:txBody>
      </p:sp>
    </p:spTree>
    <p:extLst>
      <p:ext uri="{BB962C8B-B14F-4D97-AF65-F5344CB8AC3E}">
        <p14:creationId xmlns:p14="http://schemas.microsoft.com/office/powerpoint/2010/main" val="73437668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endParaRPr lang="en-US"/>
          </a:p>
        </p:txBody>
      </p:sp>
      <p:sp>
        <p:nvSpPr>
          <p:cNvPr id="22" name="Footer Placeholder 21"/>
          <p:cNvSpPr>
            <a:spLocks noGrp="1"/>
          </p:cNvSpPr>
          <p:nvPr>
            <p:ph type="ftr" sz="quarter" idx="3"/>
          </p:nvPr>
        </p:nvSpPr>
        <p:spPr>
          <a:xfrm>
            <a:off x="2286000" y="6400800"/>
            <a:ext cx="4445000" cy="762000"/>
          </a:xfrm>
          <a:prstGeom prst="rect">
            <a:avLst/>
          </a:prstGeom>
        </p:spPr>
        <p:txBody>
          <a:bodyPr vert="horz" anchor="b"/>
          <a:lstStyle>
            <a:lvl1pPr algn="r" eaLnBrk="1" fontAlgn="auto" latinLnBrk="0" hangingPunct="1">
              <a:spcBef>
                <a:spcPts val="0"/>
              </a:spcBef>
              <a:spcAft>
                <a:spcPts val="0"/>
              </a:spcAft>
              <a:defRPr kumimoji="0" sz="1600" b="1">
                <a:solidFill>
                  <a:srgbClr val="FF0000"/>
                </a:solidFill>
                <a:latin typeface="+mn-lt"/>
                <a:cs typeface="+mn-cs"/>
              </a:defRPr>
            </a:lvl1pPr>
            <a:extLst/>
          </a:lstStyle>
          <a:p>
            <a:r>
              <a:rPr lang="en-US" smtClean="0"/>
              <a:t>Report Errors to Management</a:t>
            </a: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fld id="{DCC00888-6B63-4C02-9EF4-9E1DDF27B3DF}" type="slidenum">
              <a:rPr lang="en-US" smtClean="0"/>
              <a:t>‹#›</a:t>
            </a:fld>
            <a:endParaRPr lang="en-US"/>
          </a:p>
        </p:txBody>
      </p:sp>
      <p:pic>
        <p:nvPicPr>
          <p:cNvPr id="1037" name="Picture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258175" y="0"/>
            <a:ext cx="8858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2051"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057"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22" name="Footer Placeholder 21"/>
          <p:cNvSpPr>
            <a:spLocks noGrp="1"/>
          </p:cNvSpPr>
          <p:nvPr>
            <p:ph type="ftr" sz="quarter" idx="3"/>
          </p:nvPr>
        </p:nvSpPr>
        <p:spPr>
          <a:xfrm>
            <a:off x="2286000" y="6400800"/>
            <a:ext cx="4445000" cy="762000"/>
          </a:xfrm>
          <a:prstGeom prst="rect">
            <a:avLst/>
          </a:prstGeom>
        </p:spPr>
        <p:txBody>
          <a:bodyPr vert="horz" anchor="b"/>
          <a:lstStyle>
            <a:lvl1pPr algn="r" eaLnBrk="1" fontAlgn="auto" latinLnBrk="0" hangingPunct="1">
              <a:spcBef>
                <a:spcPts val="0"/>
              </a:spcBef>
              <a:spcAft>
                <a:spcPts val="0"/>
              </a:spcAft>
              <a:defRPr kumimoji="0" sz="1600" b="1">
                <a:solidFill>
                  <a:srgbClr val="FF0000"/>
                </a:solidFill>
                <a:latin typeface="+mn-lt"/>
                <a:cs typeface="+mn-cs"/>
              </a:defRPr>
            </a:lvl1pPr>
            <a:extLst/>
          </a:lstStyle>
          <a:p>
            <a:pPr>
              <a:defRPr/>
            </a:pPr>
            <a:r>
              <a:rPr lang="en-US" smtClean="0"/>
              <a:t>Report Errors to Management</a:t>
            </a: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b="0">
                <a:solidFill>
                  <a:schemeClr val="tx1"/>
                </a:solidFill>
                <a:latin typeface="Lucida Sans Unicode" pitchFamily="34" charset="0"/>
              </a:defRPr>
            </a:lvl1pPr>
          </a:lstStyle>
          <a:p>
            <a:pPr>
              <a:defRPr/>
            </a:pPr>
            <a:fld id="{40B3EB7C-7AB2-4A22-9DEE-4C530DFEEDB9}" type="slidenum">
              <a:rPr lang="en-US" altLang="en-US"/>
              <a:pPr>
                <a:defRPr/>
              </a:pPr>
              <a:t>‹#›</a:t>
            </a:fld>
            <a:endParaRPr lang="en-US" altLang="en-US"/>
          </a:p>
        </p:txBody>
      </p:sp>
      <p:pic>
        <p:nvPicPr>
          <p:cNvPr id="2061"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58175" y="0"/>
            <a:ext cx="8858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838200"/>
            <a:ext cx="6553200" cy="3990975"/>
          </a:xfrm>
          <a:prstGeom prst="rect">
            <a:avLst/>
          </a:prstGeom>
        </p:spPr>
      </p:pic>
      <p:sp>
        <p:nvSpPr>
          <p:cNvPr id="8" name="TextBox 7"/>
          <p:cNvSpPr txBox="1"/>
          <p:nvPr/>
        </p:nvSpPr>
        <p:spPr>
          <a:xfrm>
            <a:off x="1219200" y="5269284"/>
            <a:ext cx="65532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t>CSP Denver – 02/09/2015</a:t>
            </a:r>
            <a:endParaRPr lang="en-US" b="1" dirty="0"/>
          </a:p>
        </p:txBody>
      </p:sp>
      <p:sp>
        <p:nvSpPr>
          <p:cNvPr id="2" name="Footer Placeholder 1"/>
          <p:cNvSpPr>
            <a:spLocks noGrp="1"/>
          </p:cNvSpPr>
          <p:nvPr>
            <p:ph type="ftr" sz="quarter" idx="11"/>
          </p:nvPr>
        </p:nvSpPr>
        <p:spPr>
          <a:xfrm>
            <a:off x="2133600" y="6067097"/>
            <a:ext cx="4445000" cy="762000"/>
          </a:xfrm>
        </p:spPr>
        <p:txBody>
          <a:bodyPr/>
          <a:lstStyle/>
          <a:p>
            <a:pPr>
              <a:defRPr/>
            </a:pPr>
            <a:r>
              <a:rPr lang="en-US" dirty="0" smtClean="0">
                <a:solidFill>
                  <a:srgbClr val="FF0000"/>
                </a:solidFill>
              </a:rPr>
              <a:t>Report Errors to Management</a:t>
            </a:r>
            <a:endParaRPr lang="en-US" dirty="0">
              <a:solidFill>
                <a:srgbClr val="FF0000"/>
              </a:solidFill>
            </a:endParaRPr>
          </a:p>
        </p:txBody>
      </p:sp>
      <p:sp>
        <p:nvSpPr>
          <p:cNvPr id="3" name="Slide Number Placeholder 2"/>
          <p:cNvSpPr>
            <a:spLocks noGrp="1"/>
          </p:cNvSpPr>
          <p:nvPr>
            <p:ph type="sldNum" sz="quarter" idx="12"/>
          </p:nvPr>
        </p:nvSpPr>
        <p:spPr/>
        <p:txBody>
          <a:bodyPr/>
          <a:lstStyle/>
          <a:p>
            <a:pPr>
              <a:defRPr/>
            </a:pPr>
            <a:fld id="{2E4C1C19-E02F-4319-96CF-3B6242968450}" type="slidenum">
              <a:rPr lang="en-US" altLang="en-US" smtClean="0"/>
              <a:pPr>
                <a:defRPr/>
              </a:pPr>
              <a:t>1</a:t>
            </a:fld>
            <a:endParaRPr lang="en-US" altLang="en-US"/>
          </a:p>
        </p:txBody>
      </p:sp>
    </p:spTree>
    <p:extLst>
      <p:ext uri="{BB962C8B-B14F-4D97-AF65-F5344CB8AC3E}">
        <p14:creationId xmlns:p14="http://schemas.microsoft.com/office/powerpoint/2010/main" val="663276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r>
              <a:rPr lang="en-US" dirty="0"/>
              <a:t> When an employee not trained in first aid assists another employee who is injured, he/she would be covered under the “Good Samaritan Acts”. </a:t>
            </a:r>
            <a:r>
              <a:rPr lang="en-US" dirty="0" smtClean="0"/>
              <a:t>This </a:t>
            </a:r>
            <a:r>
              <a:rPr lang="en-US" dirty="0"/>
              <a:t>would not be classified as an assigned duty and the employee is not expected or required to render </a:t>
            </a:r>
            <a:r>
              <a:rPr lang="en-US" dirty="0" smtClean="0"/>
              <a:t>assistance. </a:t>
            </a:r>
          </a:p>
          <a:p>
            <a:r>
              <a:rPr lang="en-US" dirty="0" smtClean="0"/>
              <a:t>These individuals are exempts from BBP training.</a:t>
            </a:r>
          </a:p>
          <a:p>
            <a:endParaRPr lang="en-US" dirty="0"/>
          </a:p>
        </p:txBody>
      </p:sp>
      <p:sp>
        <p:nvSpPr>
          <p:cNvPr id="2" name="Title 1"/>
          <p:cNvSpPr>
            <a:spLocks noGrp="1"/>
          </p:cNvSpPr>
          <p:nvPr>
            <p:ph type="title"/>
          </p:nvPr>
        </p:nvSpPr>
        <p:spPr/>
        <p:txBody>
          <a:bodyPr/>
          <a:lstStyle/>
          <a:p>
            <a:pPr algn="ctr"/>
            <a:r>
              <a:rPr lang="en-US" dirty="0" smtClean="0"/>
              <a:t>“Good Samaritan Acts”</a:t>
            </a:r>
            <a:endParaRPr lang="en-US" dirty="0"/>
          </a:p>
        </p:txBody>
      </p:sp>
      <p:sp>
        <p:nvSpPr>
          <p:cNvPr id="4" name="Footer Placeholder 3"/>
          <p:cNvSpPr>
            <a:spLocks noGrp="1"/>
          </p:cNvSpPr>
          <p:nvPr>
            <p:ph type="ftr" sz="quarter" idx="11"/>
          </p:nvPr>
        </p:nvSpPr>
        <p:spPr>
          <a:xfrm>
            <a:off x="2286000" y="6082862"/>
            <a:ext cx="4445000" cy="762000"/>
          </a:xfrm>
        </p:spPr>
        <p:txBody>
          <a:bodyPr/>
          <a:lstStyle/>
          <a:p>
            <a:r>
              <a:rPr lang="en-US" smtClean="0">
                <a:solidFill>
                  <a:srgbClr val="FF0000"/>
                </a:solidFill>
              </a:rPr>
              <a:t>Report Errors to Management</a:t>
            </a:r>
            <a:endParaRPr lang="en-US">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10</a:t>
            </a:fld>
            <a:endParaRPr lang="en-US"/>
          </a:p>
        </p:txBody>
      </p:sp>
    </p:spTree>
    <p:extLst>
      <p:ext uri="{BB962C8B-B14F-4D97-AF65-F5344CB8AC3E}">
        <p14:creationId xmlns:p14="http://schemas.microsoft.com/office/powerpoint/2010/main" val="3755198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Occupational </a:t>
            </a:r>
            <a:r>
              <a:rPr lang="en-US" dirty="0"/>
              <a:t>exposure means a "reasonably anticipated skin, eye, mucous membrane, or parenteral contact with blood or other potentially infectious materials that may result from the performance of the employee’s duties."</a:t>
            </a:r>
          </a:p>
          <a:p>
            <a:endParaRPr lang="en-US" dirty="0"/>
          </a:p>
        </p:txBody>
      </p:sp>
      <p:sp>
        <p:nvSpPr>
          <p:cNvPr id="2" name="Title 1"/>
          <p:cNvSpPr>
            <a:spLocks noGrp="1"/>
          </p:cNvSpPr>
          <p:nvPr>
            <p:ph type="title"/>
          </p:nvPr>
        </p:nvSpPr>
        <p:spPr>
          <a:xfrm>
            <a:off x="457200" y="274638"/>
            <a:ext cx="8229600" cy="944562"/>
          </a:xfrm>
        </p:spPr>
        <p:txBody>
          <a:bodyPr>
            <a:normAutofit fontScale="90000"/>
          </a:bodyPr>
          <a:lstStyle/>
          <a:p>
            <a:pPr algn="ctr"/>
            <a:r>
              <a:rPr lang="en-US" b="1" dirty="0" smtClean="0"/>
              <a:t/>
            </a:r>
            <a:br>
              <a:rPr lang="en-US" b="1" dirty="0" smtClean="0"/>
            </a:br>
            <a:r>
              <a:rPr lang="en-US" b="1" dirty="0" smtClean="0"/>
              <a:t>What is occupational exposure? </a:t>
            </a:r>
            <a:r>
              <a:rPr lang="en-US" dirty="0" smtClean="0"/>
              <a:t/>
            </a:r>
            <a:br>
              <a:rPr lang="en-US" dirty="0" smtClean="0"/>
            </a:br>
            <a:endParaRPr lang="en-US" dirty="0"/>
          </a:p>
        </p:txBody>
      </p:sp>
      <p:sp>
        <p:nvSpPr>
          <p:cNvPr id="4" name="Footer Placeholder 3"/>
          <p:cNvSpPr>
            <a:spLocks noGrp="1"/>
          </p:cNvSpPr>
          <p:nvPr>
            <p:ph type="ftr" sz="quarter" idx="11"/>
          </p:nvPr>
        </p:nvSpPr>
        <p:spPr>
          <a:xfrm>
            <a:off x="2209800" y="6096000"/>
            <a:ext cx="4445000" cy="762000"/>
          </a:xfrm>
        </p:spPr>
        <p:txBody>
          <a:bodyPr/>
          <a:lstStyle/>
          <a:p>
            <a:r>
              <a:rPr lang="en-US" smtClean="0">
                <a:solidFill>
                  <a:srgbClr val="FF0000"/>
                </a:solidFill>
              </a:rPr>
              <a:t>Report Errors to Management</a:t>
            </a:r>
            <a:endParaRPr lang="en-US">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11</a:t>
            </a:fld>
            <a:endParaRPr lang="en-US"/>
          </a:p>
        </p:txBody>
      </p:sp>
    </p:spTree>
    <p:extLst>
      <p:ext uri="{BB962C8B-B14F-4D97-AF65-F5344CB8AC3E}">
        <p14:creationId xmlns:p14="http://schemas.microsoft.com/office/powerpoint/2010/main" val="2323806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3000" i="1" dirty="0"/>
              <a:t>Engineering Controls</a:t>
            </a:r>
            <a:r>
              <a:rPr lang="en-US" sz="3000" dirty="0"/>
              <a:t> means controls </a:t>
            </a:r>
            <a:r>
              <a:rPr lang="en-US" sz="3000" dirty="0" smtClean="0"/>
              <a:t>(that </a:t>
            </a:r>
            <a:r>
              <a:rPr lang="en-US" sz="3000" dirty="0"/>
              <a:t>isolate or remove the bloodborne pathogens hazard from the workplace. </a:t>
            </a:r>
            <a:r>
              <a:rPr lang="en-US" sz="3000" dirty="0" smtClean="0"/>
              <a:t>(example: procuring and using puncture resistant disposal container for bio hazard waste)</a:t>
            </a:r>
          </a:p>
          <a:p>
            <a:endParaRPr lang="en-US" sz="3000" dirty="0" smtClean="0"/>
          </a:p>
          <a:p>
            <a:r>
              <a:rPr lang="en-US" sz="3000" i="1" dirty="0"/>
              <a:t>Work Practice Controls</a:t>
            </a:r>
            <a:r>
              <a:rPr lang="en-US" sz="3000" dirty="0"/>
              <a:t> means controls that reduce the likelihood of exposure by altering the manner in which a task is </a:t>
            </a:r>
            <a:r>
              <a:rPr lang="en-US" sz="3000" dirty="0" smtClean="0"/>
              <a:t>performed</a:t>
            </a:r>
            <a:r>
              <a:rPr lang="en-US" sz="3000" dirty="0"/>
              <a:t> </a:t>
            </a:r>
            <a:r>
              <a:rPr lang="en-US" sz="3000" dirty="0" smtClean="0"/>
              <a:t>(</a:t>
            </a:r>
            <a:r>
              <a:rPr lang="en-US" sz="3000" dirty="0"/>
              <a:t>e.g., prohibiting </a:t>
            </a:r>
            <a:r>
              <a:rPr lang="en-US" sz="3000" dirty="0" smtClean="0"/>
              <a:t>to eat or drink in laboratory).</a:t>
            </a:r>
            <a:endParaRPr lang="en-US" sz="3000" dirty="0"/>
          </a:p>
        </p:txBody>
      </p:sp>
      <p:sp>
        <p:nvSpPr>
          <p:cNvPr id="2" name="Title 1"/>
          <p:cNvSpPr>
            <a:spLocks noGrp="1"/>
          </p:cNvSpPr>
          <p:nvPr>
            <p:ph type="title"/>
          </p:nvPr>
        </p:nvSpPr>
        <p:spPr/>
        <p:txBody>
          <a:bodyPr>
            <a:normAutofit fontScale="90000"/>
          </a:bodyPr>
          <a:lstStyle/>
          <a:p>
            <a:pPr algn="ctr"/>
            <a:r>
              <a:rPr lang="en-US" b="1" dirty="0" smtClean="0"/>
              <a:t>Engineering and Work Practice Controls</a:t>
            </a: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12</a:t>
            </a:fld>
            <a:endParaRPr lang="en-US"/>
          </a:p>
        </p:txBody>
      </p:sp>
    </p:spTree>
    <p:extLst>
      <p:ext uri="{BB962C8B-B14F-4D97-AF65-F5344CB8AC3E}">
        <p14:creationId xmlns:p14="http://schemas.microsoft.com/office/powerpoint/2010/main" val="754426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Universal precautions is the term for infection control measures that all those who are or may be exposed to infectious disease should take.</a:t>
            </a:r>
          </a:p>
          <a:p>
            <a:r>
              <a:rPr lang="en-US" dirty="0" smtClean="0"/>
              <a:t>It is an approach to infection control where all human blood and certain human body fluids are treated as if they were known to be infectious for bloodborne pathogens.</a:t>
            </a:r>
          </a:p>
          <a:p>
            <a:pPr marL="0" indent="0">
              <a:buNone/>
            </a:pPr>
            <a:endParaRPr lang="en-US" dirty="0"/>
          </a:p>
        </p:txBody>
      </p:sp>
      <p:sp>
        <p:nvSpPr>
          <p:cNvPr id="2" name="Title 1"/>
          <p:cNvSpPr>
            <a:spLocks noGrp="1"/>
          </p:cNvSpPr>
          <p:nvPr>
            <p:ph type="title"/>
          </p:nvPr>
        </p:nvSpPr>
        <p:spPr/>
        <p:txBody>
          <a:bodyPr/>
          <a:lstStyle/>
          <a:p>
            <a:pPr algn="ctr"/>
            <a:r>
              <a:rPr lang="en-US" dirty="0" smtClean="0"/>
              <a:t>Universal Precautions</a:t>
            </a:r>
            <a:endParaRPr lang="en-US" dirty="0"/>
          </a:p>
        </p:txBody>
      </p:sp>
      <p:sp>
        <p:nvSpPr>
          <p:cNvPr id="4" name="Footer Placeholder 3"/>
          <p:cNvSpPr>
            <a:spLocks noGrp="1"/>
          </p:cNvSpPr>
          <p:nvPr>
            <p:ph type="ftr" sz="quarter" idx="11"/>
          </p:nvPr>
        </p:nvSpPr>
        <p:spPr>
          <a:xfrm>
            <a:off x="2362200" y="6080234"/>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13</a:t>
            </a:fld>
            <a:endParaRPr lang="en-US"/>
          </a:p>
        </p:txBody>
      </p:sp>
    </p:spTree>
    <p:extLst>
      <p:ext uri="{BB962C8B-B14F-4D97-AF65-F5344CB8AC3E}">
        <p14:creationId xmlns:p14="http://schemas.microsoft.com/office/powerpoint/2010/main" val="438321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Follow these precautions when working with human blood and other potentially infectious materials (OPIMs):</a:t>
            </a:r>
          </a:p>
          <a:p>
            <a:pPr lvl="1"/>
            <a:r>
              <a:rPr lang="en-US" sz="2600" dirty="0"/>
              <a:t>Wear appropriate personal protective equipment (PPE</a:t>
            </a:r>
            <a:r>
              <a:rPr lang="en-US" sz="2600" dirty="0" smtClean="0"/>
              <a:t>) and must be used properly to be effective.</a:t>
            </a:r>
            <a:endParaRPr lang="en-US" sz="2600" dirty="0"/>
          </a:p>
          <a:p>
            <a:pPr lvl="1"/>
            <a:r>
              <a:rPr lang="en-US" sz="2600" dirty="0"/>
              <a:t>Dispose of sharps </a:t>
            </a:r>
            <a:r>
              <a:rPr lang="en-US" sz="2600" dirty="0" smtClean="0"/>
              <a:t> objects properly.</a:t>
            </a:r>
            <a:r>
              <a:rPr lang="en-US" sz="2000" dirty="0" smtClean="0"/>
              <a:t> </a:t>
            </a:r>
          </a:p>
          <a:p>
            <a:pPr lvl="2"/>
            <a:r>
              <a:rPr lang="en-US" sz="2300" dirty="0" smtClean="0"/>
              <a:t>(Blood borne pathogen kit in CSP is located in control room, on top of first aid box.)</a:t>
            </a:r>
            <a:endParaRPr lang="en-US" sz="2300" dirty="0"/>
          </a:p>
          <a:p>
            <a:pPr lvl="1"/>
            <a:r>
              <a:rPr lang="en-US" sz="2600" dirty="0"/>
              <a:t>Properly label and enclose any material contaminated with blood or OPIMs in </a:t>
            </a:r>
            <a:r>
              <a:rPr lang="en-US" sz="2600" dirty="0" smtClean="0"/>
              <a:t>leak proof </a:t>
            </a:r>
            <a:r>
              <a:rPr lang="en-US" sz="2600" dirty="0"/>
              <a:t>red bags or containers.</a:t>
            </a:r>
          </a:p>
          <a:p>
            <a:pPr lvl="1"/>
            <a:r>
              <a:rPr lang="en-US" sz="2600" dirty="0"/>
              <a:t>Wash your hands after handling contaminated material (even though you were wearing PPE).</a:t>
            </a:r>
          </a:p>
          <a:p>
            <a:pPr lvl="1"/>
            <a:r>
              <a:rPr lang="en-US" sz="2600" dirty="0"/>
              <a:t>Report any exposure incident to your employer. An exposure incident is any specific eye, mouth, other mucous membrane, non-intact skin, or parenteral contact with blood or OPIM resulting from the performance of an employee's duties.</a:t>
            </a:r>
          </a:p>
          <a:p>
            <a:endParaRPr lang="en-US" dirty="0"/>
          </a:p>
        </p:txBody>
      </p:sp>
      <p:sp>
        <p:nvSpPr>
          <p:cNvPr id="2" name="Title 1"/>
          <p:cNvSpPr>
            <a:spLocks noGrp="1"/>
          </p:cNvSpPr>
          <p:nvPr>
            <p:ph type="title"/>
          </p:nvPr>
        </p:nvSpPr>
        <p:spPr>
          <a:xfrm>
            <a:off x="457200" y="228600"/>
            <a:ext cx="8229600" cy="914400"/>
          </a:xfrm>
        </p:spPr>
        <p:txBody>
          <a:bodyPr>
            <a:normAutofit fontScale="90000"/>
          </a:bodyPr>
          <a:lstStyle/>
          <a:p>
            <a:pPr algn="ctr"/>
            <a:r>
              <a:rPr lang="en-US" dirty="0"/>
              <a:t/>
            </a:r>
            <a:br>
              <a:rPr lang="en-US" dirty="0"/>
            </a:br>
            <a:r>
              <a:rPr lang="en-US" dirty="0" smtClean="0"/>
              <a:t>Universal Precautions</a:t>
            </a:r>
            <a:endParaRPr lang="en-US" dirty="0"/>
          </a:p>
        </p:txBody>
      </p:sp>
      <p:sp>
        <p:nvSpPr>
          <p:cNvPr id="4" name="Footer Placeholder 3"/>
          <p:cNvSpPr>
            <a:spLocks noGrp="1"/>
          </p:cNvSpPr>
          <p:nvPr>
            <p:ph type="ftr" sz="quarter" idx="11"/>
          </p:nvPr>
        </p:nvSpPr>
        <p:spPr>
          <a:xfrm>
            <a:off x="2286000" y="6080234"/>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14</a:t>
            </a:fld>
            <a:endParaRPr lang="en-US"/>
          </a:p>
        </p:txBody>
      </p:sp>
    </p:spTree>
    <p:extLst>
      <p:ext uri="{BB962C8B-B14F-4D97-AF65-F5344CB8AC3E}">
        <p14:creationId xmlns:p14="http://schemas.microsoft.com/office/powerpoint/2010/main" val="1291884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4176" y="1357745"/>
            <a:ext cx="304946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pPr algn="ctr"/>
            <a:r>
              <a:rPr lang="en-US" sz="3600" dirty="0" smtClean="0"/>
              <a:t>Universal Biological hazards symbol</a:t>
            </a:r>
            <a:endParaRPr lang="en-US" sz="3600" dirty="0"/>
          </a:p>
        </p:txBody>
      </p:sp>
      <p:sp>
        <p:nvSpPr>
          <p:cNvPr id="4" name="Rectangle 3"/>
          <p:cNvSpPr/>
          <p:nvPr/>
        </p:nvSpPr>
        <p:spPr>
          <a:xfrm>
            <a:off x="3429000" y="1371600"/>
            <a:ext cx="5562600" cy="5016758"/>
          </a:xfrm>
          <a:prstGeom prst="rect">
            <a:avLst/>
          </a:prstGeom>
        </p:spPr>
        <p:txBody>
          <a:bodyPr wrap="square">
            <a:spAutoFit/>
          </a:bodyPr>
          <a:lstStyle/>
          <a:p>
            <a:pPr marL="342900" indent="-342900">
              <a:buFont typeface="Arial" panose="020B0604020202020204" pitchFamily="34" charset="0"/>
              <a:buChar char="•"/>
            </a:pPr>
            <a:r>
              <a:rPr lang="en-US" sz="2000" dirty="0" smtClean="0"/>
              <a:t>The Facility Manager shall ensure that biohazard labels shall be affixed to containers of regulated waste, refrigerators and freezers containing blood or other potentially infectious materials, and other containers used to store, transport or ship blood or other potentially infectious materials.</a:t>
            </a:r>
          </a:p>
          <a:p>
            <a:endParaRPr lang="en-US" sz="2000" dirty="0" smtClean="0"/>
          </a:p>
          <a:p>
            <a:pPr marL="342900" indent="-342900">
              <a:buFont typeface="Arial" panose="020B0604020202020204" pitchFamily="34" charset="0"/>
              <a:buChar char="•"/>
            </a:pPr>
            <a:r>
              <a:rPr lang="en-US" sz="2000" dirty="0" smtClean="0"/>
              <a:t>Three signals can alert you to the presence of a biohazard or biohazardous waste:</a:t>
            </a:r>
          </a:p>
          <a:p>
            <a:pPr marL="800100" lvl="1" indent="-342900">
              <a:buFont typeface="Arial" panose="020B0604020202020204" pitchFamily="34" charset="0"/>
              <a:buChar char="•"/>
            </a:pPr>
            <a:r>
              <a:rPr lang="en-US" sz="2000" dirty="0" smtClean="0"/>
              <a:t>The word “biohazard”</a:t>
            </a:r>
          </a:p>
          <a:p>
            <a:pPr marL="800100" lvl="1" indent="-342900">
              <a:buFont typeface="Arial" panose="020B0604020202020204" pitchFamily="34" charset="0"/>
              <a:buChar char="•"/>
            </a:pPr>
            <a:r>
              <a:rPr lang="en-US" sz="2000" dirty="0" smtClean="0"/>
              <a:t>The biohazard symbol, or</a:t>
            </a:r>
          </a:p>
          <a:p>
            <a:pPr marL="800100" lvl="1" indent="-342900">
              <a:buFont typeface="Arial" panose="020B0604020202020204" pitchFamily="34" charset="0"/>
              <a:buChar char="•"/>
            </a:pPr>
            <a:r>
              <a:rPr lang="en-US" sz="2000" dirty="0" smtClean="0"/>
              <a:t>The fluorescent orange or orange-red color-coding</a:t>
            </a:r>
            <a:endParaRPr lang="en-US" sz="2000" dirty="0"/>
          </a:p>
        </p:txBody>
      </p:sp>
      <p:sp>
        <p:nvSpPr>
          <p:cNvPr id="3" name="Footer Placeholder 2"/>
          <p:cNvSpPr>
            <a:spLocks noGrp="1"/>
          </p:cNvSpPr>
          <p:nvPr>
            <p:ph type="ftr" sz="quarter" idx="11"/>
          </p:nvPr>
        </p:nvSpPr>
        <p:spPr>
          <a:xfrm>
            <a:off x="2286000" y="6130855"/>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15</a:t>
            </a:fld>
            <a:endParaRPr lang="en-US"/>
          </a:p>
        </p:txBody>
      </p:sp>
    </p:spTree>
    <p:extLst>
      <p:ext uri="{BB962C8B-B14F-4D97-AF65-F5344CB8AC3E}">
        <p14:creationId xmlns:p14="http://schemas.microsoft.com/office/powerpoint/2010/main" val="2747674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lnSpcReduction="10000"/>
          </a:bodyPr>
          <a:lstStyle/>
          <a:p>
            <a:r>
              <a:rPr lang="en-US" sz="2500" dirty="0" smtClean="0"/>
              <a:t>Bloodborne </a:t>
            </a:r>
            <a:r>
              <a:rPr lang="en-US" sz="2500" dirty="0"/>
              <a:t>pathogens are microorganisms in human blood that can cause disease in humans. Examples are hepatitis B virus (HBV), human immunodeficiency virus (HIV), malaria, syphilis, and brucellosis</a:t>
            </a:r>
            <a:r>
              <a:rPr lang="en-US" sz="2500" dirty="0" smtClean="0"/>
              <a:t>.</a:t>
            </a:r>
          </a:p>
          <a:p>
            <a:pPr marL="0" indent="0">
              <a:buNone/>
            </a:pPr>
            <a:endParaRPr lang="en-US" sz="2500" dirty="0"/>
          </a:p>
          <a:p>
            <a:r>
              <a:rPr lang="en-US" sz="2500" dirty="0"/>
              <a:t>Even though HIV is better known, the Hepatitis B virus (HBV) is both more common and easily spread. HBV causes an infection of the liver, which can lead to liver disease, cancer, or death. Symptoms can be hard to discover, and may not appear at all, but the infected person can still spread the disease</a:t>
            </a:r>
            <a:r>
              <a:rPr lang="en-US" sz="2500" dirty="0" smtClean="0"/>
              <a:t>.</a:t>
            </a:r>
          </a:p>
          <a:p>
            <a:endParaRPr lang="en-US" sz="2500" dirty="0" smtClean="0"/>
          </a:p>
          <a:p>
            <a:endParaRPr lang="en-US" sz="2500" dirty="0" smtClean="0"/>
          </a:p>
          <a:p>
            <a:endParaRPr lang="en-US" dirty="0"/>
          </a:p>
        </p:txBody>
      </p:sp>
      <p:sp>
        <p:nvSpPr>
          <p:cNvPr id="2" name="Title 1"/>
          <p:cNvSpPr>
            <a:spLocks noGrp="1"/>
          </p:cNvSpPr>
          <p:nvPr>
            <p:ph type="title"/>
          </p:nvPr>
        </p:nvSpPr>
        <p:spPr>
          <a:xfrm>
            <a:off x="457200" y="274638"/>
            <a:ext cx="8229600" cy="1477962"/>
          </a:xfrm>
        </p:spPr>
        <p:txBody>
          <a:bodyPr>
            <a:normAutofit fontScale="90000"/>
          </a:bodyPr>
          <a:lstStyle/>
          <a:p>
            <a:r>
              <a:rPr lang="en-US" b="1" dirty="0" smtClean="0"/>
              <a:t>What are Bloodborne Pathogens?</a:t>
            </a:r>
            <a:r>
              <a:rPr lang="en-US" dirty="0" smtClean="0"/>
              <a:t/>
            </a:r>
            <a:br>
              <a:rPr lang="en-US" dirty="0" smtClean="0"/>
            </a:b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2</a:t>
            </a:fld>
            <a:endParaRPr lang="en-US"/>
          </a:p>
        </p:txBody>
      </p:sp>
    </p:spTree>
    <p:extLst>
      <p:ext uri="{BB962C8B-B14F-4D97-AF65-F5344CB8AC3E}">
        <p14:creationId xmlns:p14="http://schemas.microsoft.com/office/powerpoint/2010/main" val="2700449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sz="2500" dirty="0" smtClean="0"/>
          </a:p>
          <a:p>
            <a:r>
              <a:rPr lang="en-US" sz="2500" dirty="0" smtClean="0"/>
              <a:t>Under </a:t>
            </a:r>
            <a:r>
              <a:rPr lang="en-US" sz="2500" dirty="0"/>
              <a:t>the OSHA rule, blood means human blood, blood products, or blood components. Other potentially infectious materials include human body fluids such as semen, vag­inal secretions; cerebrospinal, synovial, pleural, pericardial, peritoneal, and amniotic fluids; saliva in dental procedures; any body fluids visibly contaminated with blood; unfixed human tissues or organs; and all body fluids in situations where it is difficult or impossible to differentiate between body fluids. </a:t>
            </a:r>
          </a:p>
          <a:p>
            <a:endParaRPr lang="en-US" dirty="0"/>
          </a:p>
        </p:txBody>
      </p:sp>
      <p:sp>
        <p:nvSpPr>
          <p:cNvPr id="2" name="Title 1"/>
          <p:cNvSpPr>
            <a:spLocks noGrp="1"/>
          </p:cNvSpPr>
          <p:nvPr>
            <p:ph type="title"/>
          </p:nvPr>
        </p:nvSpPr>
        <p:spPr>
          <a:xfrm>
            <a:off x="457200" y="274638"/>
            <a:ext cx="8229600" cy="2011362"/>
          </a:xfrm>
        </p:spPr>
        <p:txBody>
          <a:bodyPr>
            <a:normAutofit/>
          </a:bodyPr>
          <a:lstStyle/>
          <a:p>
            <a:r>
              <a:rPr lang="en-US" b="1" dirty="0" smtClean="0"/>
              <a:t>OSHA’s definition of the Bloodborne Pathogen (BBP)</a:t>
            </a:r>
            <a:r>
              <a:rPr lang="en-US" dirty="0" smtClean="0"/>
              <a:t/>
            </a:r>
            <a:br>
              <a:rPr lang="en-US" dirty="0" smtClean="0"/>
            </a:b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3</a:t>
            </a:fld>
            <a:endParaRPr lang="en-US"/>
          </a:p>
        </p:txBody>
      </p:sp>
    </p:spTree>
    <p:extLst>
      <p:ext uri="{BB962C8B-B14F-4D97-AF65-F5344CB8AC3E}">
        <p14:creationId xmlns:p14="http://schemas.microsoft.com/office/powerpoint/2010/main" val="4186584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lnSpcReduction="20000"/>
          </a:bodyPr>
          <a:lstStyle/>
          <a:p>
            <a:endParaRPr lang="en-US" sz="2000" dirty="0"/>
          </a:p>
          <a:p>
            <a:r>
              <a:rPr lang="en-US" sz="2200" b="1" i="1" dirty="0" smtClean="0"/>
              <a:t>Parenteral </a:t>
            </a:r>
            <a:r>
              <a:rPr lang="en-US" sz="2200" dirty="0"/>
              <a:t>- A piercing of membranes in the nose or mouth, or of the skin barrier by means of a puncture by a sharp item, human bite, cut, or abrasion. </a:t>
            </a:r>
          </a:p>
          <a:p>
            <a:endParaRPr lang="en-US" sz="2200" i="1" dirty="0" smtClean="0"/>
          </a:p>
          <a:p>
            <a:r>
              <a:rPr lang="en-US" sz="2200" b="1" i="1" dirty="0" smtClean="0"/>
              <a:t>Exposure </a:t>
            </a:r>
            <a:r>
              <a:rPr lang="en-US" sz="2200" b="1" i="1" dirty="0"/>
              <a:t>Incident </a:t>
            </a:r>
            <a:r>
              <a:rPr lang="en-US" sz="2200" dirty="0"/>
              <a:t>- A specific eye, mouth, other mucous membrane, non-intact skin, or parenteral contact with blood or other potentially infectious materials that results from the performance of an employee’s duties. </a:t>
            </a:r>
          </a:p>
          <a:p>
            <a:endParaRPr lang="en-US" sz="2200" i="1" dirty="0" smtClean="0"/>
          </a:p>
          <a:p>
            <a:r>
              <a:rPr lang="en-US" sz="2200" b="1" i="1" dirty="0" smtClean="0"/>
              <a:t>Occupational </a:t>
            </a:r>
            <a:r>
              <a:rPr lang="en-US" sz="2200" b="1" i="1" dirty="0"/>
              <a:t>Exposure </a:t>
            </a:r>
            <a:r>
              <a:rPr lang="en-US" sz="2200" dirty="0"/>
              <a:t>- Reasonably anticipated skin, eye, mucous membrane, or parenteral contact with blood or other potentially infectious materials that may result from the performance of an employee’s duties. </a:t>
            </a:r>
            <a:endParaRPr lang="en-US" sz="2200" dirty="0" smtClean="0"/>
          </a:p>
          <a:p>
            <a:pPr marL="0" indent="0">
              <a:buNone/>
            </a:pPr>
            <a:endParaRPr lang="en-US" sz="2200" dirty="0"/>
          </a:p>
          <a:p>
            <a:r>
              <a:rPr lang="en-US" sz="2200" b="1" i="1" dirty="0" smtClean="0"/>
              <a:t>Source </a:t>
            </a:r>
            <a:r>
              <a:rPr lang="en-US" sz="2200" b="1" i="1" dirty="0"/>
              <a:t>individual </a:t>
            </a:r>
            <a:r>
              <a:rPr lang="en-US" sz="2200" dirty="0"/>
              <a:t>- Any Patient whose blood or body fluids are the source of an exposure incident to the employee. </a:t>
            </a:r>
          </a:p>
        </p:txBody>
      </p:sp>
      <p:sp>
        <p:nvSpPr>
          <p:cNvPr id="2" name="Title 1"/>
          <p:cNvSpPr>
            <a:spLocks noGrp="1"/>
          </p:cNvSpPr>
          <p:nvPr>
            <p:ph type="title"/>
          </p:nvPr>
        </p:nvSpPr>
        <p:spPr/>
        <p:txBody>
          <a:bodyPr>
            <a:normAutofit fontScale="90000"/>
          </a:bodyPr>
          <a:lstStyle/>
          <a:p>
            <a:r>
              <a:rPr lang="en-US" dirty="0" smtClean="0"/>
              <a:t>Routes of exposure to BBP(not limited)</a:t>
            </a: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4</a:t>
            </a:fld>
            <a:endParaRPr lang="en-US"/>
          </a:p>
        </p:txBody>
      </p:sp>
    </p:spTree>
    <p:extLst>
      <p:ext uri="{BB962C8B-B14F-4D97-AF65-F5344CB8AC3E}">
        <p14:creationId xmlns:p14="http://schemas.microsoft.com/office/powerpoint/2010/main" val="3117496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500" dirty="0" smtClean="0"/>
              <a:t>We </a:t>
            </a:r>
            <a:r>
              <a:rPr lang="en-US" sz="2500" dirty="0"/>
              <a:t>have to assume that blood, certain bodily fluids, tissue, cultures, or organs are contami­nated. You must protect yourself from contact with these substances, and properly dispose of any potentially contaminated items so as to reduce the risk of exposure to others</a:t>
            </a:r>
            <a:r>
              <a:rPr lang="en-US" sz="2500" dirty="0" smtClean="0"/>
              <a:t>.</a:t>
            </a:r>
          </a:p>
          <a:p>
            <a:pPr marL="0" indent="0">
              <a:buNone/>
            </a:pPr>
            <a:r>
              <a:rPr lang="en-US" sz="1500" dirty="0" smtClean="0"/>
              <a:t>(In CSP </a:t>
            </a:r>
            <a:r>
              <a:rPr lang="en-US" sz="1500" dirty="0" err="1" smtClean="0"/>
              <a:t>BloodBorne</a:t>
            </a:r>
            <a:r>
              <a:rPr lang="en-US" sz="1500" dirty="0" smtClean="0"/>
              <a:t> </a:t>
            </a:r>
            <a:r>
              <a:rPr lang="en-US" sz="1500" dirty="0"/>
              <a:t>P</a:t>
            </a:r>
            <a:r>
              <a:rPr lang="en-US" sz="1500" dirty="0" smtClean="0"/>
              <a:t>athogen containment Kit is located in Control room )</a:t>
            </a:r>
            <a:endParaRPr lang="en-US" sz="1500" dirty="0"/>
          </a:p>
          <a:p>
            <a:r>
              <a:rPr lang="en-US" sz="2500" dirty="0"/>
              <a:t>In addition to engineering controls and work practices controls your employer may implement, personal protective equipment may also be required. </a:t>
            </a:r>
          </a:p>
        </p:txBody>
      </p:sp>
      <p:sp>
        <p:nvSpPr>
          <p:cNvPr id="2" name="Title 1"/>
          <p:cNvSpPr>
            <a:spLocks noGrp="1"/>
          </p:cNvSpPr>
          <p:nvPr>
            <p:ph type="title"/>
          </p:nvPr>
        </p:nvSpPr>
        <p:spPr>
          <a:xfrm>
            <a:off x="457200" y="274638"/>
            <a:ext cx="8229600" cy="1477962"/>
          </a:xfrm>
        </p:spPr>
        <p:txBody>
          <a:bodyPr>
            <a:normAutofit/>
          </a:bodyPr>
          <a:lstStyle/>
          <a:p>
            <a:r>
              <a:rPr lang="en-US" b="1" dirty="0" smtClean="0"/>
              <a:t>How can I protect myself?</a:t>
            </a:r>
            <a:r>
              <a:rPr lang="en-US" dirty="0" smtClean="0"/>
              <a:t/>
            </a:r>
            <a:br>
              <a:rPr lang="en-US" dirty="0" smtClean="0"/>
            </a:br>
            <a:endParaRPr lang="en-US" dirty="0"/>
          </a:p>
        </p:txBody>
      </p:sp>
      <p:sp>
        <p:nvSpPr>
          <p:cNvPr id="4" name="Footer Placeholder 3"/>
          <p:cNvSpPr>
            <a:spLocks noGrp="1"/>
          </p:cNvSpPr>
          <p:nvPr>
            <p:ph type="ftr" sz="quarter" idx="11"/>
          </p:nvPr>
        </p:nvSpPr>
        <p:spPr>
          <a:xfrm>
            <a:off x="2286000" y="6124903"/>
            <a:ext cx="4445000" cy="762000"/>
          </a:xfrm>
        </p:spPr>
        <p:txBody>
          <a:bodyPr/>
          <a:lstStyle/>
          <a:p>
            <a:r>
              <a:rPr lang="en-US" smtClean="0">
                <a:solidFill>
                  <a:srgbClr val="FF0000"/>
                </a:solidFill>
              </a:rPr>
              <a:t>Report Errors to Management</a:t>
            </a:r>
            <a:endParaRPr lang="en-US">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5</a:t>
            </a:fld>
            <a:endParaRPr lang="en-US"/>
          </a:p>
        </p:txBody>
      </p:sp>
    </p:spTree>
    <p:extLst>
      <p:ext uri="{BB962C8B-B14F-4D97-AF65-F5344CB8AC3E}">
        <p14:creationId xmlns:p14="http://schemas.microsoft.com/office/powerpoint/2010/main" val="1708923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200"/>
          </a:xfrm>
        </p:spPr>
        <p:txBody>
          <a:bodyPr>
            <a:normAutofit fontScale="77500" lnSpcReduction="20000"/>
          </a:bodyPr>
          <a:lstStyle/>
          <a:p>
            <a:pPr marL="0" indent="0">
              <a:buNone/>
            </a:pPr>
            <a:r>
              <a:rPr lang="en-US" sz="2600" b="1" dirty="0" smtClean="0"/>
              <a:t>Precautions include:</a:t>
            </a:r>
          </a:p>
          <a:p>
            <a:r>
              <a:rPr lang="en-US" sz="2600" dirty="0" smtClean="0"/>
              <a:t>Handwashing. </a:t>
            </a:r>
          </a:p>
          <a:p>
            <a:pPr lvl="0"/>
            <a:r>
              <a:rPr lang="en-US" sz="2600" dirty="0" smtClean="0"/>
              <a:t>Using personal protective equipment (gloves, masks, face shields, goggles, gowns, and so on). </a:t>
            </a:r>
          </a:p>
          <a:p>
            <a:pPr lvl="0"/>
            <a:endParaRPr lang="en-US" sz="2600" dirty="0"/>
          </a:p>
          <a:p>
            <a:pPr marL="0" lvl="0" indent="0">
              <a:buNone/>
            </a:pPr>
            <a:r>
              <a:rPr lang="en-US" sz="2600" b="1" dirty="0" smtClean="0"/>
              <a:t>Housekeeping issues include:</a:t>
            </a:r>
          </a:p>
          <a:p>
            <a:r>
              <a:rPr lang="en-US" sz="2600" dirty="0" smtClean="0"/>
              <a:t>Periodic environmental disinfection. Including, work surfaces contaminated with blood or OPIMs (</a:t>
            </a:r>
            <a:r>
              <a:rPr lang="en-US" sz="2000" dirty="0" smtClean="0"/>
              <a:t>Other Potentially Infectious Materials)</a:t>
            </a:r>
            <a:r>
              <a:rPr lang="en-US" sz="2600" dirty="0" smtClean="0"/>
              <a:t> are cleaned and decontaminated.</a:t>
            </a:r>
          </a:p>
          <a:p>
            <a:r>
              <a:rPr lang="en-US" sz="2600" dirty="0" smtClean="0"/>
              <a:t>Mechanical means are used to pick up contaminated broken glass and </a:t>
            </a:r>
            <a:r>
              <a:rPr lang="en-US" sz="2600" dirty="0"/>
              <a:t>p</a:t>
            </a:r>
            <a:r>
              <a:rPr lang="en-US" sz="2600" dirty="0" smtClean="0"/>
              <a:t>roper disposal of contaminated materials and sharps. </a:t>
            </a:r>
          </a:p>
          <a:p>
            <a:pPr marL="0" lvl="0" indent="0">
              <a:buNone/>
            </a:pPr>
            <a:endParaRPr lang="en-US" sz="2600" dirty="0" smtClean="0"/>
          </a:p>
          <a:p>
            <a:pPr marL="0" lvl="0" indent="0">
              <a:buNone/>
            </a:pPr>
            <a:r>
              <a:rPr lang="en-US" sz="2600" b="1" dirty="0" smtClean="0"/>
              <a:t>Vaccination against HBV:</a:t>
            </a:r>
          </a:p>
          <a:p>
            <a:r>
              <a:rPr lang="en-US" sz="2600" dirty="0" smtClean="0"/>
              <a:t>Vaccination is the best protection against hepatitis B infection. </a:t>
            </a:r>
          </a:p>
          <a:p>
            <a:r>
              <a:rPr lang="en-US" sz="2600" dirty="0" smtClean="0"/>
              <a:t>For full effect, three shots of vaccine are needed to give long-term protection</a:t>
            </a:r>
          </a:p>
          <a:p>
            <a:pPr lvl="0"/>
            <a:endParaRPr lang="en-US" dirty="0" smtClean="0"/>
          </a:p>
          <a:p>
            <a:endParaRPr lang="en-US" dirty="0"/>
          </a:p>
        </p:txBody>
      </p:sp>
      <p:sp>
        <p:nvSpPr>
          <p:cNvPr id="2" name="Title 1"/>
          <p:cNvSpPr>
            <a:spLocks noGrp="1"/>
          </p:cNvSpPr>
          <p:nvPr>
            <p:ph type="title"/>
          </p:nvPr>
        </p:nvSpPr>
        <p:spPr>
          <a:xfrm>
            <a:off x="457200" y="274638"/>
            <a:ext cx="8229600" cy="944562"/>
          </a:xfrm>
        </p:spPr>
        <p:txBody>
          <a:bodyPr>
            <a:normAutofit fontScale="90000"/>
          </a:bodyPr>
          <a:lstStyle/>
          <a:p>
            <a:r>
              <a:rPr lang="en-US" dirty="0" smtClean="0"/>
              <a:t/>
            </a:r>
            <a:br>
              <a:rPr lang="en-US" dirty="0" smtClean="0"/>
            </a:br>
            <a:r>
              <a:rPr lang="en-US" b="1" dirty="0" smtClean="0"/>
              <a:t>How can I protect myself?</a:t>
            </a:r>
            <a:r>
              <a:rPr lang="en-US" dirty="0" smtClean="0"/>
              <a:t/>
            </a:r>
            <a:br>
              <a:rPr lang="en-US" dirty="0" smtClean="0"/>
            </a:b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6</a:t>
            </a:fld>
            <a:endParaRPr lang="en-US"/>
          </a:p>
        </p:txBody>
      </p:sp>
    </p:spTree>
    <p:extLst>
      <p:ext uri="{BB962C8B-B14F-4D97-AF65-F5344CB8AC3E}">
        <p14:creationId xmlns:p14="http://schemas.microsoft.com/office/powerpoint/2010/main" val="1325256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r>
              <a:rPr lang="en-US" sz="2500" dirty="0" smtClean="0"/>
              <a:t>Your </a:t>
            </a:r>
            <a:r>
              <a:rPr lang="en-US" sz="2500" dirty="0"/>
              <a:t>employer is required to</a:t>
            </a:r>
            <a:r>
              <a:rPr lang="en-US" sz="2500" dirty="0" smtClean="0"/>
              <a:t>:</a:t>
            </a:r>
          </a:p>
          <a:p>
            <a:pPr lvl="1"/>
            <a:r>
              <a:rPr lang="en-US" sz="2500" dirty="0" smtClean="0"/>
              <a:t>Develop a written exposure control plan, and review it with you. </a:t>
            </a:r>
          </a:p>
          <a:p>
            <a:pPr marL="392113" lvl="1" indent="0">
              <a:buNone/>
            </a:pPr>
            <a:r>
              <a:rPr lang="en-US" sz="2000" dirty="0" smtClean="0"/>
              <a:t>(Refer-CSP Safety &amp; Environmental manual- topic 18. for exposure control plan) </a:t>
            </a:r>
          </a:p>
          <a:p>
            <a:pPr lvl="1"/>
            <a:r>
              <a:rPr lang="en-US" sz="2500" dirty="0" smtClean="0"/>
              <a:t>Exposure plan should include:</a:t>
            </a:r>
          </a:p>
          <a:p>
            <a:pPr lvl="2"/>
            <a:r>
              <a:rPr lang="en-US" sz="2500" dirty="0" smtClean="0"/>
              <a:t>Job classification that has occupational exposure to blood or OPIM</a:t>
            </a:r>
          </a:p>
          <a:p>
            <a:pPr lvl="2"/>
            <a:r>
              <a:rPr lang="en-US" sz="2500" dirty="0" smtClean="0"/>
              <a:t>Use and sign to communicate the hazards</a:t>
            </a:r>
          </a:p>
          <a:p>
            <a:pPr lvl="2"/>
            <a:r>
              <a:rPr lang="en-US" sz="2500" dirty="0" smtClean="0"/>
              <a:t>Provision for  proper use of PPE</a:t>
            </a:r>
            <a:r>
              <a:rPr lang="en-US" sz="2500" dirty="0"/>
              <a:t>.</a:t>
            </a:r>
            <a:endParaRPr lang="en-US" sz="2500" dirty="0" smtClean="0"/>
          </a:p>
          <a:p>
            <a:pPr marL="457200" lvl="1" indent="0">
              <a:buNone/>
            </a:pPr>
            <a:r>
              <a:rPr lang="en-US" dirty="0" smtClean="0"/>
              <a:t> </a:t>
            </a:r>
            <a:endParaRPr lang="en-US" dirty="0"/>
          </a:p>
          <a:p>
            <a:endParaRPr lang="en-US" dirty="0"/>
          </a:p>
        </p:txBody>
      </p:sp>
      <p:sp>
        <p:nvSpPr>
          <p:cNvPr id="2" name="Title 1"/>
          <p:cNvSpPr>
            <a:spLocks noGrp="1"/>
          </p:cNvSpPr>
          <p:nvPr>
            <p:ph type="title"/>
          </p:nvPr>
        </p:nvSpPr>
        <p:spPr>
          <a:xfrm>
            <a:off x="457200" y="381000"/>
            <a:ext cx="8229600" cy="762000"/>
          </a:xfrm>
        </p:spPr>
        <p:txBody>
          <a:bodyPr>
            <a:normAutofit fontScale="90000"/>
          </a:bodyPr>
          <a:lstStyle/>
          <a:p>
            <a:pPr algn="ctr"/>
            <a:r>
              <a:rPr lang="en-US" b="1" dirty="0" smtClean="0"/>
              <a:t/>
            </a:r>
            <a:br>
              <a:rPr lang="en-US" b="1" dirty="0" smtClean="0"/>
            </a:br>
            <a:r>
              <a:rPr lang="en-US" b="1" dirty="0" smtClean="0"/>
              <a:t>What must my employer do?</a:t>
            </a:r>
            <a:r>
              <a:rPr lang="en-US" dirty="0" smtClean="0"/>
              <a:t/>
            </a:r>
            <a:br>
              <a:rPr lang="en-US" dirty="0" smtClean="0"/>
            </a:b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7</a:t>
            </a:fld>
            <a:endParaRPr lang="en-US"/>
          </a:p>
        </p:txBody>
      </p:sp>
    </p:spTree>
    <p:extLst>
      <p:ext uri="{BB962C8B-B14F-4D97-AF65-F5344CB8AC3E}">
        <p14:creationId xmlns:p14="http://schemas.microsoft.com/office/powerpoint/2010/main" val="29352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2500" dirty="0" smtClean="0"/>
              <a:t>The Hepatitis B vaccination shall be made available to the employee upon receipt of training and within 10 working days of the employee’s initial work assignment.</a:t>
            </a:r>
          </a:p>
          <a:p>
            <a:r>
              <a:rPr lang="en-US" sz="2500" dirty="0" smtClean="0"/>
              <a:t>All employees who decline the Hepatitis B vaccination offered shall sign a “Hepatitis B Vaccine Declination Form BP-1- CSP Safety and Environmental Manual”. </a:t>
            </a:r>
          </a:p>
          <a:p>
            <a:r>
              <a:rPr lang="en-US" sz="2500" dirty="0" smtClean="0"/>
              <a:t>If </a:t>
            </a:r>
            <a:r>
              <a:rPr lang="en-US" sz="2500" dirty="0"/>
              <a:t>an employee initially declines Hepatitis B vaccination but at a later date while still covered under the standard decides to accept the vaccination, the vaccination shall then be made available</a:t>
            </a:r>
            <a:r>
              <a:rPr lang="en-US" sz="2500" dirty="0" smtClean="0"/>
              <a:t>.</a:t>
            </a:r>
          </a:p>
        </p:txBody>
      </p:sp>
      <p:sp>
        <p:nvSpPr>
          <p:cNvPr id="2" name="Title 1"/>
          <p:cNvSpPr>
            <a:spLocks noGrp="1"/>
          </p:cNvSpPr>
          <p:nvPr>
            <p:ph type="title"/>
          </p:nvPr>
        </p:nvSpPr>
        <p:spPr>
          <a:xfrm>
            <a:off x="457200" y="609600"/>
            <a:ext cx="8229600" cy="457200"/>
          </a:xfrm>
        </p:spPr>
        <p:txBody>
          <a:bodyPr>
            <a:normAutofit fontScale="90000"/>
          </a:bodyPr>
          <a:lstStyle/>
          <a:p>
            <a:pPr algn="ctr"/>
            <a:r>
              <a:rPr lang="en-US" b="1" dirty="0" smtClean="0"/>
              <a:t/>
            </a:r>
            <a:br>
              <a:rPr lang="en-US" b="1" dirty="0" smtClean="0"/>
            </a:br>
            <a:r>
              <a:rPr lang="en-US" b="1" dirty="0" smtClean="0"/>
              <a:t>Hepatitis B Vaccination </a:t>
            </a:r>
            <a:r>
              <a:rPr lang="en-US" dirty="0" smtClean="0"/>
              <a:t/>
            </a:r>
            <a:br>
              <a:rPr lang="en-US" dirty="0" smtClean="0"/>
            </a:b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8</a:t>
            </a:fld>
            <a:endParaRPr lang="en-US"/>
          </a:p>
        </p:txBody>
      </p:sp>
    </p:spTree>
    <p:extLst>
      <p:ext uri="{BB962C8B-B14F-4D97-AF65-F5344CB8AC3E}">
        <p14:creationId xmlns:p14="http://schemas.microsoft.com/office/powerpoint/2010/main" val="3234825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4919662"/>
          </a:xfrm>
        </p:spPr>
        <p:txBody>
          <a:bodyPr>
            <a:noAutofit/>
          </a:bodyPr>
          <a:lstStyle/>
          <a:p>
            <a:pPr marL="0" indent="0">
              <a:buNone/>
            </a:pPr>
            <a:r>
              <a:rPr lang="en-US" sz="2400" dirty="0" smtClean="0"/>
              <a:t>The Company shall make available a confidential medical evaluation and follow-up to any employee who reports an exposure incident. This report can be made on the “Post Exposure Evaluation Form BP-5”. It will include the following information.</a:t>
            </a:r>
          </a:p>
          <a:p>
            <a:r>
              <a:rPr lang="en-US" sz="2400" dirty="0" smtClean="0"/>
              <a:t>Documentation of routes of exposure.</a:t>
            </a:r>
          </a:p>
          <a:p>
            <a:r>
              <a:rPr lang="en-US" sz="2400" dirty="0" smtClean="0"/>
              <a:t>A description of the circumstance surrounding the exposure.</a:t>
            </a:r>
          </a:p>
          <a:p>
            <a:r>
              <a:rPr lang="en-US" sz="2400" dirty="0" smtClean="0"/>
              <a:t>Identification and documentation of the source individual, unless it is established that identification is not feasible or is prohibited by state or local law.</a:t>
            </a:r>
            <a:endParaRPr lang="en-US" sz="2400" dirty="0"/>
          </a:p>
        </p:txBody>
      </p:sp>
      <p:sp>
        <p:nvSpPr>
          <p:cNvPr id="2" name="Title 1"/>
          <p:cNvSpPr>
            <a:spLocks noGrp="1"/>
          </p:cNvSpPr>
          <p:nvPr>
            <p:ph type="title"/>
          </p:nvPr>
        </p:nvSpPr>
        <p:spPr>
          <a:xfrm>
            <a:off x="381000" y="304800"/>
            <a:ext cx="8229600" cy="1143000"/>
          </a:xfrm>
        </p:spPr>
        <p:txBody>
          <a:bodyPr>
            <a:normAutofit/>
          </a:bodyPr>
          <a:lstStyle/>
          <a:p>
            <a:pPr algn="ctr"/>
            <a:r>
              <a:rPr lang="en-US" sz="3000" b="1" dirty="0" smtClean="0"/>
              <a:t>HEPATITIS B VACCINE AND POST EXPOSURE EVALUATION AND FOLLOW-UP</a:t>
            </a:r>
            <a:endParaRPr lang="en-US" sz="3000" dirty="0"/>
          </a:p>
        </p:txBody>
      </p:sp>
      <p:sp>
        <p:nvSpPr>
          <p:cNvPr id="4" name="Footer Placeholder 3"/>
          <p:cNvSpPr>
            <a:spLocks noGrp="1"/>
          </p:cNvSpPr>
          <p:nvPr>
            <p:ph type="ftr" sz="quarter" idx="11"/>
          </p:nvPr>
        </p:nvSpPr>
        <p:spPr>
          <a:xfrm>
            <a:off x="2286000" y="6067097"/>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DCC00888-6B63-4C02-9EF4-9E1DDF27B3DF}" type="slidenum">
              <a:rPr lang="en-US" smtClean="0"/>
              <a:t>9</a:t>
            </a:fld>
            <a:endParaRPr lang="en-US"/>
          </a:p>
        </p:txBody>
      </p:sp>
    </p:spTree>
    <p:extLst>
      <p:ext uri="{BB962C8B-B14F-4D97-AF65-F5344CB8AC3E}">
        <p14:creationId xmlns:p14="http://schemas.microsoft.com/office/powerpoint/2010/main" val="16935564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6.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7.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8.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24 Laboratory Safety</Template>
  <TotalTime>374</TotalTime>
  <Words>1214</Words>
  <Application>Microsoft Office PowerPoint</Application>
  <PresentationFormat>On-screen Show (4:3)</PresentationFormat>
  <Paragraphs>113</Paragraphs>
  <Slides>15</Slides>
  <Notes>3</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1_Concourse</vt:lpstr>
      <vt:lpstr>Concourse</vt:lpstr>
      <vt:lpstr>PowerPoint Presentation</vt:lpstr>
      <vt:lpstr>What are Bloodborne Pathogens? </vt:lpstr>
      <vt:lpstr>OSHA’s definition of the Bloodborne Pathogen (BBP) </vt:lpstr>
      <vt:lpstr>Routes of exposure to BBP(not limited)</vt:lpstr>
      <vt:lpstr>How can I protect myself? </vt:lpstr>
      <vt:lpstr> How can I protect myself? </vt:lpstr>
      <vt:lpstr> What must my employer do? </vt:lpstr>
      <vt:lpstr> Hepatitis B Vaccination  </vt:lpstr>
      <vt:lpstr>HEPATITIS B VACCINE AND POST EXPOSURE EVALUATION AND FOLLOW-UP</vt:lpstr>
      <vt:lpstr>“Good Samaritan Acts”</vt:lpstr>
      <vt:lpstr> What is occupational exposure?  </vt:lpstr>
      <vt:lpstr>Engineering and Work Practice Controls</vt:lpstr>
      <vt:lpstr>Universal Precautions</vt:lpstr>
      <vt:lpstr> Universal Precautions</vt:lpstr>
      <vt:lpstr>Universal Biological hazards symbol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Dangol, Retima</dc:creator>
  <cp:lastModifiedBy>Marin, Gabriel</cp:lastModifiedBy>
  <cp:revision>16</cp:revision>
  <dcterms:created xsi:type="dcterms:W3CDTF">2016-02-09T14:05:47Z</dcterms:created>
  <dcterms:modified xsi:type="dcterms:W3CDTF">2018-02-23T20:54:22Z</dcterms:modified>
</cp:coreProperties>
</file>