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8" r:id="rId2"/>
    <p:sldId id="257" r:id="rId3"/>
    <p:sldId id="258" r:id="rId4"/>
    <p:sldId id="259" r:id="rId5"/>
    <p:sldId id="261" r:id="rId6"/>
    <p:sldId id="260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8" autoAdjust="0"/>
    <p:restoredTop sz="94660"/>
  </p:normalViewPr>
  <p:slideViewPr>
    <p:cSldViewPr>
      <p:cViewPr>
        <p:scale>
          <a:sx n="66" d="100"/>
          <a:sy n="66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B7AE5-BC16-4168-B627-7C4919FB07A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6EF4C-B36C-4369-9BCA-CD5F56351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-3175" y="494665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Footer Placeholder 21"/>
          <p:cNvSpPr txBox="1">
            <a:spLocks/>
          </p:cNvSpPr>
          <p:nvPr/>
        </p:nvSpPr>
        <p:spPr>
          <a:xfrm>
            <a:off x="2438400" y="6324600"/>
            <a:ext cx="4445000" cy="76200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1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FSTI Confidential – Internal Use Only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107DE9-8563-4D19-BDDB-F0B4FFDD4C53}" type="datetime1">
              <a:rPr lang="en-US" smtClean="0"/>
              <a:t>2/23/2018</a:t>
            </a:fld>
            <a:endParaRPr lang="en-US"/>
          </a:p>
        </p:txBody>
      </p:sp>
      <p:sp>
        <p:nvSpPr>
          <p:cNvPr id="13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057400" y="6324600"/>
            <a:ext cx="4445000" cy="762000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14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0B9D2F-7976-4F64-8A4B-7404676D0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A8DB10-863A-459A-BBC7-8B3EF35FDF02}" type="datetime1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B9D2F-7976-4F64-8A4B-7404676D0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3838C6-CD1F-403B-AAD0-89074110F013}" type="datetime1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B9D2F-7976-4F64-8A4B-7404676D0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6ACD3E-6A8A-463B-A963-4D5C2ED36382}" type="datetime1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B9D2F-7976-4F64-8A4B-7404676D0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22967934-14EF-47C6-B275-42EBC3F8AE6A}" type="datetime1">
              <a:rPr lang="en-US" smtClean="0"/>
              <a:t>2/23/2018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00B9D2F-7976-4F64-8A4B-7404676D03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70466F6-54DF-4EDE-95F7-FC459DBFAFE8}" type="datetime1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00B9D2F-7976-4F64-8A4B-7404676D03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AFB6AC0-224C-4B1A-8ACD-221271818F25}" type="datetime1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00B9D2F-7976-4F64-8A4B-7404676D03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40E46AB-B560-418E-952F-7798852DB9D5}" type="datetime1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00B9D2F-7976-4F64-8A4B-7404676D03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1F4ECF-43B2-44AA-8498-18DC1EF0DE12}" type="datetime1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B9D2F-7976-4F64-8A4B-7404676D0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7176878A-D649-40C4-B3AA-0957248C9C3E}" type="datetime1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00B9D2F-7976-4F64-8A4B-7404676D03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8FCDB9-D52A-4470-814B-0E60A445015A}" type="datetime1">
              <a:rPr lang="en-US" smtClean="0"/>
              <a:t>2/23/2018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0B9D2F-7976-4F64-8A4B-7404676D03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63F09BA5-29DB-4C02-8445-DE1B55B8CBF0}" type="datetime1">
              <a:rPr lang="en-US" smtClean="0"/>
              <a:t>2/23/2018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286000" y="6400800"/>
            <a:ext cx="4445000" cy="762000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1">
                <a:solidFill>
                  <a:srgbClr val="FF0000"/>
                </a:solidFill>
                <a:latin typeface="+mn-lt"/>
                <a:cs typeface="+mn-cs"/>
              </a:defRPr>
            </a:lvl1pPr>
            <a:extLst/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500B9D2F-7976-4F64-8A4B-7404676D03F0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/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175" y="0"/>
            <a:ext cx="885825" cy="5207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lnSpc>
                <a:spcPct val="200000"/>
              </a:lnSpc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Return to Work Program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445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956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254500"/>
          </a:xfrm>
        </p:spPr>
        <p:txBody>
          <a:bodyPr/>
          <a:lstStyle/>
          <a:p>
            <a:pPr lvl="1" eaLnBrk="1" hangingPunct="1">
              <a:buClr>
                <a:srgbClr val="2DA2BF"/>
              </a:buClr>
              <a:buNone/>
            </a:pPr>
            <a:r>
              <a:rPr lang="en-US" altLang="en-US" sz="3000" dirty="0" smtClean="0">
                <a:solidFill>
                  <a:prstClr val="black"/>
                </a:solidFill>
              </a:rPr>
              <a:t>  </a:t>
            </a:r>
            <a:r>
              <a:rPr lang="en-US" altLang="en-US" sz="2900" b="1" dirty="0" smtClean="0">
                <a:solidFill>
                  <a:prstClr val="black"/>
                </a:solidFill>
              </a:rPr>
              <a:t>Please </a:t>
            </a:r>
            <a:r>
              <a:rPr lang="en-US" altLang="en-US" sz="2900" b="1" dirty="0">
                <a:solidFill>
                  <a:prstClr val="black"/>
                </a:solidFill>
              </a:rPr>
              <a:t>refer to CSP Safety and environmental manual for detailed and updated </a:t>
            </a:r>
            <a:r>
              <a:rPr lang="en-US" altLang="en-US" sz="2900" b="1" dirty="0" smtClean="0">
                <a:solidFill>
                  <a:prstClr val="black"/>
                </a:solidFill>
              </a:rPr>
              <a:t>information</a:t>
            </a:r>
          </a:p>
          <a:p>
            <a:pPr lvl="1" eaLnBrk="1" hangingPunct="1">
              <a:buClr>
                <a:srgbClr val="2DA2BF"/>
              </a:buClr>
              <a:buNone/>
            </a:pPr>
            <a:r>
              <a:rPr lang="en-US" altLang="en-US" sz="2900" b="1" dirty="0" smtClean="0">
                <a:solidFill>
                  <a:prstClr val="black"/>
                </a:solidFill>
              </a:rPr>
              <a:t>  and forms for “CSP Return-to-Work Program”. </a:t>
            </a:r>
            <a:r>
              <a:rPr lang="en-US" altLang="en-US" sz="2900" b="1" dirty="0">
                <a:solidFill>
                  <a:prstClr val="black"/>
                </a:solidFill>
              </a:rPr>
              <a:t>Physical copies in control room, front office and electronic copy in drop box.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445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796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sz="2400" dirty="0" smtClean="0"/>
              <a:t>The objective of the return to work program is to:</a:t>
            </a:r>
          </a:p>
          <a:p>
            <a:pPr marL="342900" indent="-342900">
              <a:lnSpc>
                <a:spcPct val="200000"/>
              </a:lnSpc>
            </a:pPr>
            <a:r>
              <a:rPr lang="en-US" sz="2400" dirty="0" smtClean="0"/>
              <a:t>Enable healthy recovery</a:t>
            </a:r>
          </a:p>
          <a:p>
            <a:pPr marL="342900" indent="-342900">
              <a:lnSpc>
                <a:spcPct val="200000"/>
              </a:lnSpc>
            </a:pPr>
            <a:r>
              <a:rPr lang="en-US" sz="2400" dirty="0" smtClean="0"/>
              <a:t>Support the recovery of </a:t>
            </a:r>
            <a:r>
              <a:rPr lang="en-US" sz="2400" dirty="0"/>
              <a:t>c</a:t>
            </a:r>
            <a:r>
              <a:rPr lang="en-US" sz="2400" dirty="0" smtClean="0"/>
              <a:t>apabilities of injured or ill employees</a:t>
            </a:r>
          </a:p>
          <a:p>
            <a:pPr marL="342900" indent="-342900">
              <a:lnSpc>
                <a:spcPct val="200000"/>
              </a:lnSpc>
            </a:pPr>
            <a:r>
              <a:rPr lang="en-US" sz="2400" dirty="0" smtClean="0"/>
              <a:t>Manage restrictions towards the employee’s normal job duties</a:t>
            </a:r>
          </a:p>
          <a:p>
            <a:pPr marL="0" indent="0">
              <a:lnSpc>
                <a:spcPct val="200000"/>
              </a:lnSpc>
              <a:buNone/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445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974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400" dirty="0" smtClean="0"/>
              <a:t>A CSP employee presents as written notification from a physician stating his / her injuries/illness restrict  from doing normal job duties. Injuries can be: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 smtClean="0"/>
              <a:t>. Work-Related Injury/Illness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 smtClean="0"/>
              <a:t>. Non Work-Related Injury/Illness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Initial Return To Work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0" y="6125029"/>
            <a:ext cx="4445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452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200000"/>
              </a:lnSpc>
            </a:pPr>
            <a:r>
              <a:rPr lang="en-US" sz="2400" dirty="0" smtClean="0"/>
              <a:t>If a CSP employee is restricted in his/her abilities to perform everyday duties, the employee will be assigned to light duty.</a:t>
            </a:r>
          </a:p>
          <a:p>
            <a:pPr marL="342900" indent="-342900">
              <a:lnSpc>
                <a:spcPct val="200000"/>
              </a:lnSpc>
            </a:pPr>
            <a:r>
              <a:rPr lang="en-US" sz="2400" dirty="0" smtClean="0"/>
              <a:t>The restriction must be the result of a work related injury/illness, and must have a written physician letter stating light duty.</a:t>
            </a:r>
          </a:p>
          <a:p>
            <a:pPr marL="342900" indent="-342900">
              <a:lnSpc>
                <a:spcPct val="200000"/>
              </a:lnSpc>
            </a:pPr>
            <a:endParaRPr lang="en-US" sz="2400" dirty="0" smtClean="0"/>
          </a:p>
          <a:p>
            <a:pPr marL="342900" indent="-342900">
              <a:lnSpc>
                <a:spcPct val="200000"/>
              </a:lnSpc>
            </a:pPr>
            <a:endParaRPr lang="en-US" sz="2400" dirty="0" smtClean="0"/>
          </a:p>
          <a:p>
            <a:pPr marL="342900" indent="-342900">
              <a:lnSpc>
                <a:spcPct val="200000"/>
              </a:lnSpc>
            </a:pPr>
            <a:endParaRPr lang="en-US" sz="2400" dirty="0"/>
          </a:p>
          <a:p>
            <a:pPr marL="342900" indent="-342900">
              <a:lnSpc>
                <a:spcPct val="200000"/>
              </a:lnSpc>
            </a:pPr>
            <a:endParaRPr lang="en-US" sz="2400" dirty="0"/>
          </a:p>
          <a:p>
            <a:pPr marL="342900" indent="-342900">
              <a:lnSpc>
                <a:spcPct val="200000"/>
              </a:lnSpc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Work-Related Injury/Illness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092371"/>
            <a:ext cx="4445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762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50000"/>
              </a:lnSpc>
            </a:pPr>
            <a:r>
              <a:rPr lang="en-US" sz="2400" dirty="0"/>
              <a:t>A</a:t>
            </a:r>
            <a:r>
              <a:rPr lang="en-US" sz="2400" dirty="0" smtClean="0"/>
              <a:t>ny employee at CSP restricted in his/her abilities to perform normal job functions due to a non-work injury/illness, might be assigned to light duty.</a:t>
            </a:r>
          </a:p>
          <a:p>
            <a:pPr marL="342900" indent="-342900">
              <a:lnSpc>
                <a:spcPct val="150000"/>
              </a:lnSpc>
            </a:pPr>
            <a:endParaRPr lang="en-US" sz="2400" dirty="0" smtClean="0"/>
          </a:p>
          <a:p>
            <a:pPr marL="342900" indent="-342900">
              <a:lnSpc>
                <a:spcPct val="150000"/>
              </a:lnSpc>
            </a:pPr>
            <a:r>
              <a:rPr lang="en-US" sz="2400" dirty="0" smtClean="0"/>
              <a:t>The employee must still have a physician letter stating restrictions, and this must be reviewed by higher management to confirm if light duty will be granted.</a:t>
            </a: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	</a:t>
            </a: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Non-Work Related Injury/Illness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445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661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 smtClean="0"/>
              <a:t>The purpose of light duty is to provide a temporary transition from injured/ill employees to a full recovery to perform there everyday job duties.  Employees receiving light might stay on it until full recovery, unless a physician note states otherwise.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Light Duty Assignments/Requirements: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0" y="6106886"/>
            <a:ext cx="4445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8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</a:t>
            </a:r>
            <a:r>
              <a:rPr lang="en-US" sz="2000" dirty="0" smtClean="0"/>
              <a:t>urpose of light duty, functions and roles:</a:t>
            </a:r>
          </a:p>
          <a:p>
            <a:pPr marL="0" indent="0">
              <a:buNone/>
            </a:pPr>
            <a:endParaRPr lang="en-US" sz="2000" dirty="0" smtClean="0"/>
          </a:p>
          <a:p>
            <a:pPr marL="514350" indent="-514350"/>
            <a:r>
              <a:rPr lang="en-US" sz="2000" dirty="0" smtClean="0"/>
              <a:t>The assignments of light duty should be incorporated towards the employees duties she/he preform.</a:t>
            </a:r>
          </a:p>
          <a:p>
            <a:pPr marL="514350" indent="-514350"/>
            <a:endParaRPr lang="en-US" sz="2000" dirty="0" smtClean="0"/>
          </a:p>
          <a:p>
            <a:pPr marL="514350" indent="-514350"/>
            <a:r>
              <a:rPr lang="en-US" sz="2000" dirty="0" smtClean="0"/>
              <a:t>The length of light duty assignments must be within the boundaries of which a physician deems necessary and the time towards recuperation. </a:t>
            </a:r>
          </a:p>
          <a:p>
            <a:pPr marL="514350" indent="-514350"/>
            <a:endParaRPr lang="en-US" sz="2000" dirty="0" smtClean="0"/>
          </a:p>
          <a:p>
            <a:pPr marL="514350" indent="-514350"/>
            <a:r>
              <a:rPr lang="en-US" sz="2000" dirty="0" smtClean="0"/>
              <a:t>Light duty should not last longer than 90 Days.</a:t>
            </a:r>
          </a:p>
          <a:p>
            <a:pPr marL="514350" indent="-514350"/>
            <a:endParaRPr lang="en-US" sz="2000" dirty="0" smtClean="0"/>
          </a:p>
          <a:p>
            <a:pPr marL="514350" indent="-514350"/>
            <a:r>
              <a:rPr lang="en-US" sz="2000" dirty="0" smtClean="0"/>
              <a:t>It is the employee’s responsibility to supply management with up to date physician information after every visit.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686" y="228600"/>
            <a:ext cx="8229600" cy="1143000"/>
          </a:xfrm>
        </p:spPr>
        <p:txBody>
          <a:bodyPr/>
          <a:lstStyle/>
          <a:p>
            <a:r>
              <a:rPr lang="en-US" dirty="0" smtClean="0"/>
              <a:t>Light Duty Assignments: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445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508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At the end of the light duty assignments, a CSP employee must:</a:t>
            </a:r>
          </a:p>
          <a:p>
            <a:pPr marL="0" indent="0">
              <a:buNone/>
            </a:pPr>
            <a:endParaRPr lang="en-US" sz="2400" dirty="0" smtClean="0"/>
          </a:p>
          <a:p>
            <a:pPr marL="342900" indent="-342900"/>
            <a:r>
              <a:rPr lang="en-US" sz="2400" dirty="0" smtClean="0"/>
              <a:t>Obtain a medical release from company physician to return to everyday normal duties.</a:t>
            </a:r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If extension is needed must be granted by a physician and management.</a:t>
            </a:r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Once approval is granted to work, and perform everyday normal duties, if the employee does not report to his/her normal day duties the following working day, disciplinary action may be taken.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Light Duty Assignment Termination: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445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816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Once the employee obtains a written assessment from a company's physician or a private physician stating full duty capabilities, he / she  can then return to full duty without any restrictions.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342900" indent="-342900"/>
            <a:r>
              <a:rPr lang="en-US" sz="2400" dirty="0" smtClean="0"/>
              <a:t>Management must obtain a written copy for files/records before full duty is granted. </a:t>
            </a:r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/>
              <a:t>I</a:t>
            </a:r>
            <a:r>
              <a:rPr lang="en-US" sz="2400" dirty="0" smtClean="0"/>
              <a:t>n a non-related work injury/illness the employee must be examined by a company physician before granting full duty.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Resumption Of Full Duty </a:t>
            </a:r>
            <a:r>
              <a:rPr lang="en-US" sz="3200" b="0" dirty="0" smtClean="0"/>
              <a:t>Assign</a:t>
            </a:r>
            <a:r>
              <a:rPr lang="en-US" sz="3200" dirty="0" smtClean="0"/>
              <a:t>ments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445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547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 CSP Powerpoint</Template>
  <TotalTime>1866</TotalTime>
  <Words>526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 </vt:lpstr>
      <vt:lpstr>Objectives </vt:lpstr>
      <vt:lpstr>Initial Return To Work </vt:lpstr>
      <vt:lpstr>Work-Related Injury/Illness </vt:lpstr>
      <vt:lpstr>Non-Work Related Injury/Illness </vt:lpstr>
      <vt:lpstr> Light Duty Assignments/Requirements: </vt:lpstr>
      <vt:lpstr>Light Duty Assignments:</vt:lpstr>
      <vt:lpstr>Light Duty Assignment Termination:</vt:lpstr>
      <vt:lpstr>  Resumption Of Full Duty Assignments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SAFETY AND PREVENTION PLAN</dc:title>
  <dc:creator>Retima</dc:creator>
  <cp:lastModifiedBy>Marin, Gabriel</cp:lastModifiedBy>
  <cp:revision>35</cp:revision>
  <dcterms:created xsi:type="dcterms:W3CDTF">2013-07-14T20:41:06Z</dcterms:created>
  <dcterms:modified xsi:type="dcterms:W3CDTF">2018-02-23T21:15:56Z</dcterms:modified>
</cp:coreProperties>
</file>