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65" r:id="rId2"/>
    <p:sldId id="269" r:id="rId3"/>
    <p:sldId id="270" r:id="rId4"/>
    <p:sldId id="272" r:id="rId5"/>
    <p:sldId id="273" r:id="rId6"/>
    <p:sldId id="274" r:id="rId7"/>
    <p:sldId id="275" r:id="rId8"/>
    <p:sldId id="276" r:id="rId9"/>
    <p:sldId id="277" r:id="rId10"/>
    <p:sldId id="278" r:id="rId11"/>
    <p:sldId id="279" r:id="rId12"/>
    <p:sldId id="28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60" d="100"/>
          <a:sy n="60" d="100"/>
        </p:scale>
        <p:origin x="-1560" y="-2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FA82-92C6-473C-B431-01B05C7AF061}" type="datetimeFigureOut">
              <a:rPr lang="en-US" smtClean="0"/>
              <a:t>2/23/2018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69FA1-5DDA-40E7-BED5-4D4531B83E63}" type="slidenum">
              <a:rPr lang="en-US" smtClean="0"/>
              <a:t>‹#›</a:t>
            </a:fld>
            <a:endParaRPr lang="en-US"/>
          </a:p>
        </p:txBody>
      </p:sp>
    </p:spTree>
    <p:extLst>
      <p:ext uri="{BB962C8B-B14F-4D97-AF65-F5344CB8AC3E}">
        <p14:creationId xmlns:p14="http://schemas.microsoft.com/office/powerpoint/2010/main" val="398847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494665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Footer Placeholder 21"/>
          <p:cNvSpPr txBox="1">
            <a:spLocks/>
          </p:cNvSpPr>
          <p:nvPr/>
        </p:nvSpPr>
        <p:spPr>
          <a:xfrm>
            <a:off x="2438400" y="6324600"/>
            <a:ext cx="4445000" cy="762000"/>
          </a:xfrm>
          <a:prstGeom prst="rect">
            <a:avLst/>
          </a:prstGeom>
        </p:spPr>
        <p:txBody>
          <a:bodyPr anchor="b"/>
          <a:lstStyle>
            <a:lvl1pPr algn="r" eaLnBrk="1" fontAlgn="auto" latinLnBrk="0" hangingPunct="1">
              <a:spcBef>
                <a:spcPts val="0"/>
              </a:spcBef>
              <a:spcAft>
                <a:spcPts val="0"/>
              </a:spcAft>
              <a:defRPr kumimoji="0" sz="1600" b="1">
                <a:solidFill>
                  <a:schemeClr val="tx1"/>
                </a:solidFill>
                <a:latin typeface="+mn-lt"/>
                <a:cs typeface="+mn-cs"/>
              </a:defRPr>
            </a:lvl1pPr>
            <a:extLst/>
          </a:lstStyle>
          <a:p>
            <a:pPr>
              <a:defRPr/>
            </a:pPr>
            <a:endParaRPr lang="en-US" dirty="0" smtClean="0">
              <a:solidFill>
                <a:srgbClr val="FF0000"/>
              </a:solidFill>
            </a:endParaRPr>
          </a:p>
          <a:p>
            <a:pPr>
              <a:defRPr/>
            </a:pPr>
            <a:endParaRPr lang="en-US" dirty="0" smtClean="0">
              <a:solidFill>
                <a:srgbClr val="FF0000"/>
              </a:solidFill>
            </a:endParaRPr>
          </a:p>
          <a:p>
            <a:pPr>
              <a:defRPr/>
            </a:pPr>
            <a:r>
              <a:rPr lang="en-US" dirty="0" smtClean="0">
                <a:solidFill>
                  <a:srgbClr val="FF0000"/>
                </a:solidFill>
              </a:rPr>
              <a:t>FSTI Confidential – Internal Use Only</a:t>
            </a:r>
          </a:p>
          <a:p>
            <a:pPr>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fld id="{E856ACA8-C1CC-4A1D-B635-A42F0A8016C0}" type="datetime1">
              <a:rPr lang="en-US" smtClean="0"/>
              <a:t>2/23/2018</a:t>
            </a:fld>
            <a:endParaRPr lang="en-US"/>
          </a:p>
        </p:txBody>
      </p:sp>
      <p:sp>
        <p:nvSpPr>
          <p:cNvPr id="13" name="Footer Placeholder 18"/>
          <p:cNvSpPr>
            <a:spLocks noGrp="1"/>
          </p:cNvSpPr>
          <p:nvPr>
            <p:ph type="ftr" sz="quarter" idx="11"/>
          </p:nvPr>
        </p:nvSpPr>
        <p:spPr>
          <a:xfrm>
            <a:off x="2057400" y="6324600"/>
            <a:ext cx="4445000" cy="762000"/>
          </a:xfrm>
        </p:spPr>
        <p:txBody>
          <a:bodyPr/>
          <a:lstStyle>
            <a:lvl1pPr>
              <a:defRPr>
                <a:solidFill>
                  <a:schemeClr val="accent1">
                    <a:tint val="20000"/>
                  </a:schemeClr>
                </a:solidFill>
              </a:defRPr>
            </a:lvl1pPr>
            <a:extLst/>
          </a:lstStyle>
          <a:p>
            <a:r>
              <a:rPr lang="en-US" smtClean="0"/>
              <a:t>Report Errors to Management</a:t>
            </a:r>
            <a:endParaRPr lang="en-US"/>
          </a:p>
        </p:txBody>
      </p:sp>
      <p:sp>
        <p:nvSpPr>
          <p:cNvPr id="14" name="Slide Number Placeholder 26"/>
          <p:cNvSpPr>
            <a:spLocks noGrp="1"/>
          </p:cNvSpPr>
          <p:nvPr>
            <p:ph type="sldNum" sz="quarter" idx="12"/>
          </p:nvPr>
        </p:nvSpPr>
        <p:spPr/>
        <p:txBody>
          <a:bodyPr/>
          <a:lstStyle>
            <a:lvl1pPr>
              <a:defRPr>
                <a:solidFill>
                  <a:srgbClr val="FFFFFF"/>
                </a:solidFill>
              </a:defRPr>
            </a:lvl1pPr>
            <a:extLst/>
          </a:lstStyle>
          <a:p>
            <a:fld id="{F2852BD5-144A-4B40-A426-594536FBE1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D51EE63-31B1-43FD-A8F5-3A387AA2FB77}"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F2852BD5-144A-4B40-A426-594536FBE1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C0CE34F4-EF59-4A28-9D8A-EB37FCCDE3A7}"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F2852BD5-144A-4B40-A426-594536FBE1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fld id="{206CA21F-DE3C-4882-A8E3-1833B14F68BC}" type="datetime1">
              <a:rPr lang="en-US" smtClean="0"/>
              <a:t>2/23/2018</a:t>
            </a:fld>
            <a:endParaRPr lang="en-US"/>
          </a:p>
        </p:txBody>
      </p:sp>
      <p:sp>
        <p:nvSpPr>
          <p:cNvPr id="5"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6" name="Slide Number Placeholder 17"/>
          <p:cNvSpPr>
            <a:spLocks noGrp="1"/>
          </p:cNvSpPr>
          <p:nvPr>
            <p:ph type="sldNum" sz="quarter" idx="12"/>
          </p:nvPr>
        </p:nvSpPr>
        <p:spPr/>
        <p:txBody>
          <a:bodyPr/>
          <a:lstStyle>
            <a:lvl1pPr>
              <a:defRPr/>
            </a:lvl1pPr>
          </a:lstStyle>
          <a:p>
            <a:fld id="{F2852BD5-144A-4B40-A426-594536FBE1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fld id="{727DA1C6-BDCA-40C5-A455-CBB0C4DB47F5}" type="datetime1">
              <a:rPr lang="en-US" smtClean="0"/>
              <a:t>2/23/2018</a:t>
            </a:fld>
            <a:endParaRPr lang="en-US"/>
          </a:p>
        </p:txBody>
      </p:sp>
      <p:sp>
        <p:nvSpPr>
          <p:cNvPr id="7" name="Footer Placeholder 4"/>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8" name="Slide Number Placeholder 5"/>
          <p:cNvSpPr>
            <a:spLocks noGrp="1"/>
          </p:cNvSpPr>
          <p:nvPr>
            <p:ph type="sldNum" sz="quarter" idx="12"/>
          </p:nvPr>
        </p:nvSpPr>
        <p:spPr/>
        <p:txBody>
          <a:bodyPr/>
          <a:lstStyle>
            <a:lvl1pPr>
              <a:defRPr/>
            </a:lvl1pPr>
            <a:extLst/>
          </a:lstStyle>
          <a:p>
            <a:fld id="{F2852BD5-144A-4B40-A426-594536FBE1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fld id="{F2774A53-2EFD-4324-B04D-7A6F1AA806DC}"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F2852BD5-144A-4B40-A426-594536FBE1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fld id="{EA4D22E8-39E5-4172-A778-3E71879090B2}" type="datetime1">
              <a:rPr lang="en-US" smtClean="0"/>
              <a:t>2/23/2018</a:t>
            </a:fld>
            <a:endParaRPr lang="en-US"/>
          </a:p>
        </p:txBody>
      </p:sp>
      <p:sp>
        <p:nvSpPr>
          <p:cNvPr id="8" name="Footer Placeholder 7"/>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9" name="Slide Number Placeholder 8"/>
          <p:cNvSpPr>
            <a:spLocks noGrp="1"/>
          </p:cNvSpPr>
          <p:nvPr>
            <p:ph type="sldNum" sz="quarter" idx="12"/>
          </p:nvPr>
        </p:nvSpPr>
        <p:spPr/>
        <p:txBody>
          <a:bodyPr/>
          <a:lstStyle>
            <a:lvl1pPr>
              <a:defRPr/>
            </a:lvl1pPr>
            <a:extLst/>
          </a:lstStyle>
          <a:p>
            <a:fld id="{F2852BD5-144A-4B40-A426-594536FBE1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fld id="{C67F6D6E-0C83-4D6B-BBCC-3037EA583043}" type="datetime1">
              <a:rPr lang="en-US" smtClean="0"/>
              <a:t>2/23/2018</a:t>
            </a:fld>
            <a:endParaRPr lang="en-US"/>
          </a:p>
        </p:txBody>
      </p:sp>
      <p:sp>
        <p:nvSpPr>
          <p:cNvPr id="4" name="Footer Placeholder 3"/>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5" name="Slide Number Placeholder 4"/>
          <p:cNvSpPr>
            <a:spLocks noGrp="1"/>
          </p:cNvSpPr>
          <p:nvPr>
            <p:ph type="sldNum" sz="quarter" idx="12"/>
          </p:nvPr>
        </p:nvSpPr>
        <p:spPr/>
        <p:txBody>
          <a:bodyPr/>
          <a:lstStyle>
            <a:lvl1pPr>
              <a:defRPr/>
            </a:lvl1pPr>
            <a:extLst/>
          </a:lstStyle>
          <a:p>
            <a:fld id="{F2852BD5-144A-4B40-A426-594536FBE1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3D9C50EE-C22B-4B98-8366-3113B39C654D}" type="datetime1">
              <a:rPr lang="en-US" smtClean="0"/>
              <a:t>2/23/2018</a:t>
            </a:fld>
            <a:endParaRPr lang="en-US"/>
          </a:p>
        </p:txBody>
      </p:sp>
      <p:sp>
        <p:nvSpPr>
          <p:cNvPr id="3" name="Footer Placeholder 21"/>
          <p:cNvSpPr>
            <a:spLocks noGrp="1"/>
          </p:cNvSpPr>
          <p:nvPr>
            <p:ph type="ftr" sz="quarter" idx="11"/>
          </p:nvPr>
        </p:nvSpPr>
        <p:spPr/>
        <p:txBody>
          <a:bodyPr/>
          <a:lstStyle>
            <a:lvl1pPr>
              <a:defRPr>
                <a:solidFill>
                  <a:schemeClr val="tx1"/>
                </a:solidFill>
              </a:defRPr>
            </a:lvl1pPr>
          </a:lstStyle>
          <a:p>
            <a:r>
              <a:rPr lang="en-US" smtClean="0"/>
              <a:t>Report Errors to Management</a:t>
            </a:r>
            <a:endParaRPr lang="en-US"/>
          </a:p>
        </p:txBody>
      </p:sp>
      <p:sp>
        <p:nvSpPr>
          <p:cNvPr id="4" name="Slide Number Placeholder 17"/>
          <p:cNvSpPr>
            <a:spLocks noGrp="1"/>
          </p:cNvSpPr>
          <p:nvPr>
            <p:ph type="sldNum" sz="quarter" idx="12"/>
          </p:nvPr>
        </p:nvSpPr>
        <p:spPr/>
        <p:txBody>
          <a:bodyPr/>
          <a:lstStyle>
            <a:lvl1pPr>
              <a:defRPr/>
            </a:lvl1pPr>
          </a:lstStyle>
          <a:p>
            <a:fld id="{F2852BD5-144A-4B40-A426-594536FBE1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fld id="{0F68D2F4-3A2D-47DA-BB37-CBB74D7756AD}" type="datetime1">
              <a:rPr lang="en-US" smtClean="0"/>
              <a:t>2/23/2018</a:t>
            </a:fld>
            <a:endParaRPr lang="en-US"/>
          </a:p>
        </p:txBody>
      </p:sp>
      <p:sp>
        <p:nvSpPr>
          <p:cNvPr id="6"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7" name="Slide Number Placeholder 6"/>
          <p:cNvSpPr>
            <a:spLocks noGrp="1"/>
          </p:cNvSpPr>
          <p:nvPr>
            <p:ph type="sldNum" sz="quarter" idx="12"/>
          </p:nvPr>
        </p:nvSpPr>
        <p:spPr/>
        <p:txBody>
          <a:bodyPr/>
          <a:lstStyle>
            <a:lvl1pPr>
              <a:defRPr/>
            </a:lvl1pPr>
            <a:extLst/>
          </a:lstStyle>
          <a:p>
            <a:fld id="{F2852BD5-144A-4B40-A426-594536FBE1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fld id="{7FDF0480-84F5-455A-B6E4-D0F3CB8DCCC9}" type="datetime1">
              <a:rPr lang="en-US" smtClean="0"/>
              <a:t>2/23/2018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r>
              <a:rPr lang="en-US" smtClean="0"/>
              <a:t>Report Errors to Management</a:t>
            </a: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F2852BD5-144A-4B40-A426-594536FBE1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fld id="{F2B7D2C7-DF7E-45D5-9907-813B9E174C40}" type="datetime1">
              <a:rPr lang="en-US" smtClean="0"/>
              <a:t>2/23/2018</a:t>
            </a:fld>
            <a:endParaRPr lang="en-US"/>
          </a:p>
        </p:txBody>
      </p:sp>
      <p:sp>
        <p:nvSpPr>
          <p:cNvPr id="22" name="Footer Placeholder 21"/>
          <p:cNvSpPr>
            <a:spLocks noGrp="1"/>
          </p:cNvSpPr>
          <p:nvPr>
            <p:ph type="ftr" sz="quarter" idx="3"/>
          </p:nvPr>
        </p:nvSpPr>
        <p:spPr>
          <a:xfrm>
            <a:off x="2286000" y="6400800"/>
            <a:ext cx="4445000" cy="762000"/>
          </a:xfrm>
          <a:prstGeom prst="rect">
            <a:avLst/>
          </a:prstGeom>
        </p:spPr>
        <p:txBody>
          <a:bodyPr vert="horz" anchor="b"/>
          <a:lstStyle>
            <a:lvl1pPr algn="r" eaLnBrk="1" fontAlgn="auto" latinLnBrk="0" hangingPunct="1">
              <a:spcBef>
                <a:spcPts val="0"/>
              </a:spcBef>
              <a:spcAft>
                <a:spcPts val="0"/>
              </a:spcAft>
              <a:defRPr kumimoji="0" sz="1600" b="1">
                <a:solidFill>
                  <a:srgbClr val="FF0000"/>
                </a:solidFill>
                <a:latin typeface="+mn-lt"/>
                <a:cs typeface="+mn-cs"/>
              </a:defRPr>
            </a:lvl1pPr>
            <a:extLst/>
          </a:lstStyle>
          <a:p>
            <a:r>
              <a:rPr lang="en-US" smtClean="0"/>
              <a:t>Report Errors to Management</a:t>
            </a: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F2852BD5-144A-4B40-A426-594536FBE1B4}" type="slidenum">
              <a:rPr lang="en-US" smtClean="0"/>
              <a:t>‹#›</a:t>
            </a:fld>
            <a:endParaRPr lang="en-US"/>
          </a:p>
        </p:txBody>
      </p:sp>
      <p:pic>
        <p:nvPicPr>
          <p:cNvPr id="16" name="Picture 15"/>
          <p:cNvPicPr/>
          <p:nvPr/>
        </p:nvPicPr>
        <p:blipFill>
          <a:blip r:embed="rId14">
            <a:extLst>
              <a:ext uri="{28A0092B-C50C-407E-A947-70E740481C1C}">
                <a14:useLocalDpi xmlns:a14="http://schemas.microsoft.com/office/drawing/2010/main" val="0"/>
              </a:ext>
            </a:extLst>
          </a:blip>
          <a:srcRect/>
          <a:stretch>
            <a:fillRect/>
          </a:stretch>
        </p:blipFill>
        <p:spPr bwMode="auto">
          <a:xfrm>
            <a:off x="8258175" y="0"/>
            <a:ext cx="885825" cy="520700"/>
          </a:xfrm>
          <a:prstGeom prst="rect">
            <a:avLst/>
          </a:prstGeom>
          <a:noFill/>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2"/>
          </a:xfrm>
        </p:spPr>
        <p:txBody>
          <a:bodyPr/>
          <a:lstStyle/>
          <a:p>
            <a:pPr marL="0" indent="0" algn="ctr">
              <a:buNone/>
            </a:pPr>
            <a:endParaRPr lang="en-US" sz="2400" dirty="0" smtClean="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smtClean="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a:p>
            <a:pPr marL="0" indent="0" algn="ctr">
              <a:buNone/>
            </a:pPr>
            <a:endParaRPr lang="en-US" sz="2400" dirty="0" smtClean="0">
              <a:latin typeface="Times New Roman" pitchFamily="18" charset="0"/>
              <a:cs typeface="Times New Roman" pitchFamily="18" charset="0"/>
            </a:endParaRPr>
          </a:p>
          <a:p>
            <a:pPr marL="285750" indent="-285750" algn="ctr">
              <a:buFont typeface="Wingdings" pitchFamily="2" charset="2"/>
              <a:buChar char="§"/>
            </a:pPr>
            <a:endParaRPr lang="en-US" sz="2400" b="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1</a:t>
            </a:fld>
            <a:endParaRPr lang="en-US"/>
          </a:p>
        </p:txBody>
      </p:sp>
      <p:sp>
        <p:nvSpPr>
          <p:cNvPr id="6" name="Title 8"/>
          <p:cNvSpPr txBox="1">
            <a:spLocks/>
          </p:cNvSpPr>
          <p:nvPr/>
        </p:nvSpPr>
        <p:spPr>
          <a:xfrm>
            <a:off x="685800" y="1752601"/>
            <a:ext cx="7772400" cy="1829761"/>
          </a:xfrm>
          <a:prstGeom prst="rect">
            <a:avLst/>
          </a:prstGeom>
        </p:spPr>
        <p:txBody>
          <a:bodyPr vert="horz" rtlCol="0" anchor="ctr">
            <a:normAutofit/>
            <a:scene3d>
              <a:camera prst="orthographicFront"/>
              <a:lightRig rig="soft" dir="t"/>
            </a:scene3d>
            <a:sp3d prstMaterial="softEdge">
              <a:bevelT w="25400" h="25400"/>
            </a:sp3d>
          </a:bodyPr>
          <a:lst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Lucida Sans Unicode" pitchFamily="34" charset="0"/>
              </a:defRPr>
            </a:lvl2pPr>
            <a:lvl3pPr algn="l" rtl="0" eaLnBrk="1" fontAlgn="base" hangingPunct="1">
              <a:spcBef>
                <a:spcPct val="0"/>
              </a:spcBef>
              <a:spcAft>
                <a:spcPct val="0"/>
              </a:spcAft>
              <a:defRPr sz="4100" b="1">
                <a:solidFill>
                  <a:schemeClr val="tx2"/>
                </a:solidFill>
                <a:latin typeface="Lucida Sans Unicode" pitchFamily="34" charset="0"/>
              </a:defRPr>
            </a:lvl3pPr>
            <a:lvl4pPr algn="l" rtl="0" eaLnBrk="1" fontAlgn="base" hangingPunct="1">
              <a:spcBef>
                <a:spcPct val="0"/>
              </a:spcBef>
              <a:spcAft>
                <a:spcPct val="0"/>
              </a:spcAft>
              <a:defRPr sz="4100" b="1">
                <a:solidFill>
                  <a:schemeClr val="tx2"/>
                </a:solidFill>
                <a:latin typeface="Lucida Sans Unicode" pitchFamily="34" charset="0"/>
              </a:defRPr>
            </a:lvl4pPr>
            <a:lvl5pPr algn="l" rtl="0" eaLnBrk="1" fontAlgn="base" hangingPunct="1">
              <a:spcBef>
                <a:spcPct val="0"/>
              </a:spcBef>
              <a:spcAft>
                <a:spcPct val="0"/>
              </a:spcAft>
              <a:defRPr sz="4100" b="1">
                <a:solidFill>
                  <a:schemeClr val="tx2"/>
                </a:solidFill>
                <a:latin typeface="Lucida Sans Unicode" pitchFamily="34"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a:lstStyle>
          <a:p>
            <a:pPr algn="r"/>
            <a:r>
              <a:rPr lang="en-US" dirty="0" smtClean="0"/>
              <a:t>Management of Change</a:t>
            </a:r>
            <a:endParaRPr lang="en-US" dirty="0"/>
          </a:p>
        </p:txBody>
      </p:sp>
      <p:sp>
        <p:nvSpPr>
          <p:cNvPr id="2" name="Footer Placeholder 1"/>
          <p:cNvSpPr>
            <a:spLocks noGrp="1"/>
          </p:cNvSpPr>
          <p:nvPr>
            <p:ph type="ftr" sz="quarter" idx="11"/>
          </p:nvPr>
        </p:nvSpPr>
        <p:spPr>
          <a:xfrm>
            <a:off x="23495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192352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 </a:t>
            </a:r>
            <a:r>
              <a:rPr lang="en-US" sz="1800" b="1" dirty="0" smtClean="0"/>
              <a:t>Conditions </a:t>
            </a:r>
            <a:r>
              <a:rPr lang="en-US" sz="1800" b="1" dirty="0"/>
              <a:t>of Approval:</a:t>
            </a:r>
            <a:endParaRPr lang="en-US" sz="1800" dirty="0"/>
          </a:p>
          <a:p>
            <a:pPr>
              <a:lnSpc>
                <a:spcPct val="150000"/>
              </a:lnSpc>
            </a:pPr>
            <a:r>
              <a:rPr lang="en-US" sz="1800" dirty="0"/>
              <a:t>In certain circumstances supplementary conditions may be required for MOC approval.  These conditions will be documented and returned with the approved MOC.  All the delineated conditions must be met as a condition of </a:t>
            </a:r>
            <a:r>
              <a:rPr lang="en-US" sz="1800" dirty="0" smtClean="0"/>
              <a:t>approval</a:t>
            </a:r>
          </a:p>
          <a:p>
            <a:endParaRPr lang="en-US" sz="1800" dirty="0" smtClean="0"/>
          </a:p>
          <a:p>
            <a:r>
              <a:rPr lang="en-US" sz="1800" b="1" dirty="0" smtClean="0"/>
              <a:t>RESPONSIBILITIES</a:t>
            </a:r>
            <a:endParaRPr lang="en-US" sz="1800" dirty="0"/>
          </a:p>
          <a:p>
            <a:r>
              <a:rPr lang="en-US" sz="1800" dirty="0"/>
              <a:t> </a:t>
            </a:r>
          </a:p>
          <a:p>
            <a:pPr>
              <a:lnSpc>
                <a:spcPct val="150000"/>
              </a:lnSpc>
            </a:pPr>
            <a:r>
              <a:rPr lang="en-US" sz="1800" dirty="0"/>
              <a:t>Any individual responsible for a function may assign or delegate performance of that function to other suitably qualified people.  The individual originally assigned shall retain responsibility and accountability for proper execution of the delegated activity.</a:t>
            </a:r>
          </a:p>
          <a:p>
            <a:pPr marL="109537" indent="0">
              <a:lnSpc>
                <a:spcPct val="150000"/>
              </a:lnSpc>
              <a:buNone/>
            </a:pPr>
            <a:r>
              <a:rPr lang="en-US" sz="1800" dirty="0"/>
              <a:t> </a:t>
            </a:r>
          </a:p>
          <a:p>
            <a:pPr marL="0" indent="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Procedure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10</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416052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dirty="0" smtClean="0"/>
              <a:t>The </a:t>
            </a:r>
            <a:r>
              <a:rPr lang="en-US" sz="1800" b="1" dirty="0"/>
              <a:t>Facility Manager shall:</a:t>
            </a:r>
            <a:endParaRPr lang="en-US" sz="1800" dirty="0"/>
          </a:p>
          <a:p>
            <a:pPr lvl="1">
              <a:lnSpc>
                <a:spcPct val="150000"/>
              </a:lnSpc>
            </a:pPr>
            <a:r>
              <a:rPr lang="en-US" sz="1400" dirty="0"/>
              <a:t> </a:t>
            </a:r>
            <a:r>
              <a:rPr lang="en-US" sz="1800" dirty="0" smtClean="0"/>
              <a:t>Submit </a:t>
            </a:r>
            <a:r>
              <a:rPr lang="en-US" sz="1800" dirty="0"/>
              <a:t>the MOC to the appropriate manager for </a:t>
            </a:r>
            <a:r>
              <a:rPr lang="en-US" sz="1800" dirty="0" smtClean="0"/>
              <a:t>approval.</a:t>
            </a:r>
            <a:endParaRPr lang="en-US" sz="1800" dirty="0"/>
          </a:p>
          <a:p>
            <a:pPr lvl="1">
              <a:lnSpc>
                <a:spcPct val="150000"/>
              </a:lnSpc>
            </a:pPr>
            <a:r>
              <a:rPr lang="en-US" sz="1800" dirty="0"/>
              <a:t> </a:t>
            </a:r>
            <a:r>
              <a:rPr lang="en-US" sz="1800" dirty="0" smtClean="0"/>
              <a:t>Provide </a:t>
            </a:r>
            <a:r>
              <a:rPr lang="en-US" sz="1800" dirty="0"/>
              <a:t>training </a:t>
            </a:r>
            <a:r>
              <a:rPr lang="en-US" sz="1800" dirty="0" smtClean="0"/>
              <a:t>to </a:t>
            </a:r>
            <a:r>
              <a:rPr lang="en-US" sz="1800" dirty="0"/>
              <a:t>enable employees to recognize </a:t>
            </a:r>
            <a:r>
              <a:rPr lang="en-US" sz="1800" dirty="0" smtClean="0"/>
              <a:t>change.</a:t>
            </a:r>
            <a:endParaRPr lang="en-US" sz="1800" dirty="0"/>
          </a:p>
          <a:p>
            <a:pPr lvl="1">
              <a:lnSpc>
                <a:spcPct val="150000"/>
              </a:lnSpc>
            </a:pPr>
            <a:r>
              <a:rPr lang="en-US" sz="1800" dirty="0"/>
              <a:t> </a:t>
            </a:r>
            <a:r>
              <a:rPr lang="en-US" sz="1800" dirty="0" smtClean="0"/>
              <a:t>Involve </a:t>
            </a:r>
            <a:r>
              <a:rPr lang="en-US" sz="1800" dirty="0"/>
              <a:t>employees by providing the opportunity for their input in analyzing change for hazard analysis and process operability</a:t>
            </a:r>
            <a:r>
              <a:rPr lang="en-US" sz="1800" dirty="0" smtClean="0"/>
              <a:t>.</a:t>
            </a:r>
          </a:p>
          <a:p>
            <a:pPr lvl="2">
              <a:lnSpc>
                <a:spcPct val="150000"/>
              </a:lnSpc>
            </a:pPr>
            <a:r>
              <a:rPr lang="en-US" sz="1600" b="1" dirty="0" smtClean="0"/>
              <a:t>CSP uses the following mechanisms to communicate and embrace changes:</a:t>
            </a:r>
          </a:p>
          <a:p>
            <a:pPr lvl="3">
              <a:lnSpc>
                <a:spcPct val="150000"/>
              </a:lnSpc>
            </a:pPr>
            <a:r>
              <a:rPr lang="en-US" sz="1600" b="1" dirty="0" smtClean="0"/>
              <a:t>Work Orders</a:t>
            </a:r>
          </a:p>
          <a:p>
            <a:pPr lvl="3">
              <a:lnSpc>
                <a:spcPct val="150000"/>
              </a:lnSpc>
            </a:pPr>
            <a:r>
              <a:rPr lang="en-US" sz="1600" b="1" dirty="0" smtClean="0"/>
              <a:t>Change notification</a:t>
            </a:r>
          </a:p>
          <a:p>
            <a:pPr lvl="3">
              <a:lnSpc>
                <a:spcPct val="150000"/>
              </a:lnSpc>
            </a:pPr>
            <a:r>
              <a:rPr lang="en-US" sz="1600" b="1" dirty="0" smtClean="0"/>
              <a:t>Routinely Tuesday meetings</a:t>
            </a:r>
          </a:p>
          <a:p>
            <a:pPr lvl="3">
              <a:lnSpc>
                <a:spcPct val="150000"/>
              </a:lnSpc>
            </a:pPr>
            <a:r>
              <a:rPr lang="en-US" sz="1600" b="1" dirty="0" smtClean="0"/>
              <a:t>Ad hoc meetings as needed</a:t>
            </a:r>
            <a:endParaRPr lang="en-US" sz="1600" b="1" dirty="0"/>
          </a:p>
          <a:p>
            <a:pPr>
              <a:lnSpc>
                <a:spcPct val="150000"/>
              </a:lnSpc>
            </a:pP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Procedure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11</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043055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dirty="0" smtClean="0"/>
              <a:t>The </a:t>
            </a:r>
            <a:r>
              <a:rPr lang="en-US" sz="1800" b="1" dirty="0"/>
              <a:t>Facility Manager shall:</a:t>
            </a:r>
            <a:endParaRPr lang="en-US" sz="1800" dirty="0"/>
          </a:p>
          <a:p>
            <a:pPr lvl="1">
              <a:lnSpc>
                <a:spcPct val="150000"/>
              </a:lnSpc>
            </a:pPr>
            <a:r>
              <a:rPr lang="en-US" sz="1800" dirty="0"/>
              <a:t> </a:t>
            </a:r>
            <a:r>
              <a:rPr lang="en-US" sz="1800" dirty="0" smtClean="0"/>
              <a:t>Properly </a:t>
            </a:r>
            <a:r>
              <a:rPr lang="en-US" sz="1800" dirty="0"/>
              <a:t>modify operating documents and instructions so as to comply with requirements of this procedure.</a:t>
            </a:r>
          </a:p>
          <a:p>
            <a:pPr lvl="1">
              <a:lnSpc>
                <a:spcPct val="150000"/>
              </a:lnSpc>
            </a:pPr>
            <a:r>
              <a:rPr lang="en-US" sz="1800" dirty="0"/>
              <a:t> </a:t>
            </a:r>
            <a:r>
              <a:rPr lang="en-US" sz="1800" dirty="0" smtClean="0"/>
              <a:t>Train </a:t>
            </a:r>
            <a:r>
              <a:rPr lang="en-US" sz="1800" dirty="0"/>
              <a:t>all affected employees on the change, and their responsibilities resulting from the change.</a:t>
            </a:r>
          </a:p>
          <a:p>
            <a:pPr lvl="1">
              <a:lnSpc>
                <a:spcPct val="150000"/>
              </a:lnSpc>
            </a:pPr>
            <a:r>
              <a:rPr lang="en-US" sz="1800" dirty="0" smtClean="0"/>
              <a:t>In </a:t>
            </a:r>
            <a:r>
              <a:rPr lang="en-US" sz="1800" dirty="0"/>
              <a:t>the case of a temporary change, ensure the affected equipment/area is returned to its “pre-change” </a:t>
            </a:r>
            <a:r>
              <a:rPr lang="en-US" sz="1800" dirty="0" smtClean="0"/>
              <a:t>status</a:t>
            </a:r>
          </a:p>
          <a:p>
            <a:pPr lvl="1">
              <a:lnSpc>
                <a:spcPct val="150000"/>
              </a:lnSpc>
            </a:pPr>
            <a:r>
              <a:rPr lang="en-US" sz="1800" b="1" dirty="0"/>
              <a:t> </a:t>
            </a:r>
            <a:r>
              <a:rPr lang="en-US" sz="1800" dirty="0" smtClean="0"/>
              <a:t>Document </a:t>
            </a:r>
            <a:r>
              <a:rPr lang="en-US" sz="1800" dirty="0"/>
              <a:t>and properly maintain necessary MOC files.</a:t>
            </a:r>
          </a:p>
          <a:p>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a:p>
            <a:pPr marL="0" indent="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Procedure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12</a:t>
            </a:fld>
            <a:endParaRPr lang="en-US"/>
          </a:p>
        </p:txBody>
      </p:sp>
      <p:sp>
        <p:nvSpPr>
          <p:cNvPr id="5" name="Footer Placeholder 4"/>
          <p:cNvSpPr>
            <a:spLocks noGrp="1"/>
          </p:cNvSpPr>
          <p:nvPr>
            <p:ph type="ftr" sz="quarter" idx="11"/>
          </p:nvPr>
        </p:nvSpPr>
        <p:spPr>
          <a:xfrm>
            <a:off x="2286000" y="61117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132760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150000"/>
              </a:lnSpc>
            </a:pPr>
            <a:r>
              <a:rPr lang="en-US" sz="3200" dirty="0" smtClean="0">
                <a:latin typeface="Times New Roman" pitchFamily="18" charset="0"/>
                <a:cs typeface="Times New Roman" pitchFamily="18" charset="0"/>
              </a:rPr>
              <a:t>    </a:t>
            </a:r>
            <a:r>
              <a:rPr lang="en-US" sz="2400" dirty="0"/>
              <a:t>This </a:t>
            </a:r>
            <a:r>
              <a:rPr lang="en-US" sz="2400" dirty="0" smtClean="0"/>
              <a:t>presentation explains </a:t>
            </a:r>
            <a:r>
              <a:rPr lang="en-US" sz="2400" dirty="0"/>
              <a:t>methods by which changes to </a:t>
            </a:r>
            <a:r>
              <a:rPr lang="en-US" sz="2400" dirty="0" smtClean="0"/>
              <a:t>the </a:t>
            </a:r>
            <a:r>
              <a:rPr lang="en-US" sz="2400" dirty="0"/>
              <a:t>facility, process or utility, other than "like for like" substitution, will be properly evaluated for their impact on quality, safety, health, loss prevention and the environment prior to implementation and that such changes and evaluations will be properly documented.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Management of Change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2</a:t>
            </a:fld>
            <a:endParaRPr lang="en-US"/>
          </a:p>
        </p:txBody>
      </p:sp>
      <p:sp>
        <p:nvSpPr>
          <p:cNvPr id="5" name="Footer Placeholder 4"/>
          <p:cNvSpPr>
            <a:spLocks noGrp="1"/>
          </p:cNvSpPr>
          <p:nvPr>
            <p:ph type="ftr" sz="quarter" idx="11"/>
          </p:nvPr>
        </p:nvSpPr>
        <p:spPr>
          <a:xfrm>
            <a:off x="22098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820179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nSpc>
                <a:spcPct val="150000"/>
              </a:lnSpc>
            </a:pPr>
            <a:r>
              <a:rPr lang="en-US" sz="2000" b="1" dirty="0" smtClean="0"/>
              <a:t>Replacements </a:t>
            </a:r>
            <a:r>
              <a:rPr lang="en-US" sz="2000" b="1" dirty="0"/>
              <a:t>in Kind</a:t>
            </a:r>
            <a:r>
              <a:rPr lang="en-US" sz="2000" dirty="0"/>
              <a:t>	A "like for like" replacement (meets design specifications) of a system, a piece of equipment or a procedure with one identical to the one being replaced</a:t>
            </a:r>
            <a:r>
              <a:rPr lang="en-US" sz="2000" dirty="0" smtClean="0"/>
              <a:t>.</a:t>
            </a:r>
            <a:r>
              <a:rPr lang="en-US" sz="2000" dirty="0"/>
              <a:t> </a:t>
            </a:r>
            <a:endParaRPr lang="en-US" sz="2000" dirty="0" smtClean="0"/>
          </a:p>
          <a:p>
            <a:pPr marL="109537" indent="0">
              <a:lnSpc>
                <a:spcPct val="150000"/>
              </a:lnSpc>
              <a:buNone/>
            </a:pPr>
            <a:endParaRPr lang="en-US" sz="2000" dirty="0"/>
          </a:p>
          <a:p>
            <a:pPr>
              <a:lnSpc>
                <a:spcPct val="150000"/>
              </a:lnSpc>
            </a:pPr>
            <a:r>
              <a:rPr lang="en-US" sz="2000" b="1" dirty="0" smtClean="0"/>
              <a:t>Process </a:t>
            </a:r>
            <a:r>
              <a:rPr lang="en-US" sz="2000" b="1" dirty="0"/>
              <a:t>Change</a:t>
            </a:r>
            <a:r>
              <a:rPr lang="en-US" sz="2000" dirty="0"/>
              <a:t>	An alteration, whether temporary or permanent, that could affect the control or integrity of a process that goes beyond the established safe operating range, recipe or proven raw material supplier.</a:t>
            </a:r>
          </a:p>
          <a:p>
            <a:endParaRPr lang="en-US" sz="2800" dirty="0"/>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Types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3</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981710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r>
              <a:rPr lang="en-US" sz="1800" dirty="0"/>
              <a:t> </a:t>
            </a:r>
            <a:r>
              <a:rPr lang="en-US" sz="1800" b="1" dirty="0" smtClean="0"/>
              <a:t>Process </a:t>
            </a:r>
            <a:r>
              <a:rPr lang="en-US" sz="1800" b="1" dirty="0"/>
              <a:t>Technology, such as:</a:t>
            </a:r>
            <a:endParaRPr lang="en-US" sz="1800" dirty="0"/>
          </a:p>
          <a:p>
            <a:pPr lvl="2"/>
            <a:r>
              <a:rPr lang="en-US" sz="1800" dirty="0"/>
              <a:t>	Raw materials,</a:t>
            </a:r>
          </a:p>
          <a:p>
            <a:pPr lvl="2"/>
            <a:r>
              <a:rPr lang="en-US" sz="1800" dirty="0" smtClean="0"/>
              <a:t>Process </a:t>
            </a:r>
            <a:r>
              <a:rPr lang="en-US" sz="1800" dirty="0"/>
              <a:t>chemistry,</a:t>
            </a:r>
          </a:p>
          <a:p>
            <a:pPr lvl="2"/>
            <a:r>
              <a:rPr lang="en-US" sz="1800" dirty="0" smtClean="0"/>
              <a:t>Process </a:t>
            </a:r>
            <a:r>
              <a:rPr lang="en-US" sz="1800" dirty="0"/>
              <a:t>controls or conditions,</a:t>
            </a:r>
          </a:p>
          <a:p>
            <a:pPr lvl="2"/>
            <a:r>
              <a:rPr lang="en-US" sz="1800" dirty="0" smtClean="0"/>
              <a:t>Process </a:t>
            </a:r>
            <a:r>
              <a:rPr lang="en-US" sz="1800" dirty="0"/>
              <a:t>recipes,</a:t>
            </a:r>
          </a:p>
          <a:p>
            <a:pPr lvl="2"/>
            <a:r>
              <a:rPr lang="en-US" sz="1800" dirty="0" smtClean="0"/>
              <a:t>Order </a:t>
            </a:r>
            <a:r>
              <a:rPr lang="en-US" sz="1800" dirty="0"/>
              <a:t>of addition,</a:t>
            </a:r>
          </a:p>
          <a:p>
            <a:pPr lvl="2"/>
            <a:r>
              <a:rPr lang="en-US" sz="1800" dirty="0" smtClean="0"/>
              <a:t>Equipment </a:t>
            </a:r>
            <a:r>
              <a:rPr lang="en-US" sz="1800" dirty="0"/>
              <a:t>design or material of construction,</a:t>
            </a:r>
          </a:p>
          <a:p>
            <a:pPr lvl="2"/>
            <a:r>
              <a:rPr lang="en-US" sz="1800" dirty="0" smtClean="0"/>
              <a:t>Piping </a:t>
            </a:r>
            <a:r>
              <a:rPr lang="en-US" sz="1800" dirty="0"/>
              <a:t>or equipment specifications,</a:t>
            </a:r>
          </a:p>
          <a:p>
            <a:pPr lvl="2"/>
            <a:r>
              <a:rPr lang="en-US" sz="1800" dirty="0" smtClean="0"/>
              <a:t>Process </a:t>
            </a:r>
            <a:r>
              <a:rPr lang="en-US" sz="1800" dirty="0"/>
              <a:t>safety information.</a:t>
            </a:r>
          </a:p>
          <a:p>
            <a:pPr lvl="1"/>
            <a:r>
              <a:rPr lang="en-US" sz="1800" b="1" dirty="0"/>
              <a:t>Procedures</a:t>
            </a:r>
          </a:p>
          <a:p>
            <a:pPr lvl="2">
              <a:lnSpc>
                <a:spcPct val="150000"/>
              </a:lnSpc>
            </a:pPr>
            <a:r>
              <a:rPr lang="en-US" sz="1800" dirty="0"/>
              <a:t>Simple edits of procedures that do not change the actual procedure itself can be done without requiring an MOC.  i.e. a name change, changes in terminology, etc.</a:t>
            </a:r>
          </a:p>
          <a:p>
            <a:endParaRPr lang="en-US" sz="2800" dirty="0"/>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Process Changes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4</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3777576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dirty="0" smtClean="0"/>
              <a:t>Operating </a:t>
            </a:r>
            <a:r>
              <a:rPr lang="en-US" sz="1800" b="1" dirty="0"/>
              <a:t>Discipline, such as:</a:t>
            </a:r>
            <a:endParaRPr lang="en-US" sz="1800" dirty="0"/>
          </a:p>
          <a:p>
            <a:pPr lvl="1"/>
            <a:r>
              <a:rPr lang="en-US" sz="1800" dirty="0" smtClean="0"/>
              <a:t>Computer </a:t>
            </a:r>
            <a:r>
              <a:rPr lang="en-US" sz="1800" dirty="0"/>
              <a:t>controls,</a:t>
            </a:r>
          </a:p>
          <a:p>
            <a:pPr lvl="1"/>
            <a:r>
              <a:rPr lang="en-US" sz="1800" dirty="0" smtClean="0"/>
              <a:t>Additions </a:t>
            </a:r>
            <a:r>
              <a:rPr lang="en-US" sz="1800" dirty="0"/>
              <a:t>or deletions of alarms.</a:t>
            </a:r>
          </a:p>
          <a:p>
            <a:pPr lvl="1"/>
            <a:r>
              <a:rPr lang="en-US" sz="1800" dirty="0" smtClean="0"/>
              <a:t>Bypassing </a:t>
            </a:r>
            <a:r>
              <a:rPr lang="en-US" sz="1800" dirty="0"/>
              <a:t>safety systems, interlocks or controls.</a:t>
            </a:r>
          </a:p>
          <a:p>
            <a:r>
              <a:rPr lang="en-US" sz="1800" dirty="0"/>
              <a:t> </a:t>
            </a:r>
          </a:p>
          <a:p>
            <a:r>
              <a:rPr lang="en-US" sz="1800" b="1" dirty="0" smtClean="0"/>
              <a:t>Modifications</a:t>
            </a:r>
            <a:r>
              <a:rPr lang="en-US" sz="1800" b="1" dirty="0"/>
              <a:t>, such as:</a:t>
            </a:r>
            <a:endParaRPr lang="en-US" sz="1800" dirty="0"/>
          </a:p>
          <a:p>
            <a:pPr lvl="1"/>
            <a:r>
              <a:rPr lang="en-US" sz="1800" dirty="0" smtClean="0"/>
              <a:t>Addition </a:t>
            </a:r>
            <a:r>
              <a:rPr lang="en-US" sz="1800" dirty="0"/>
              <a:t>or removal of process equipment,</a:t>
            </a:r>
          </a:p>
          <a:p>
            <a:pPr lvl="1"/>
            <a:r>
              <a:rPr lang="en-US" sz="1800" dirty="0" smtClean="0"/>
              <a:t>Addition </a:t>
            </a:r>
            <a:r>
              <a:rPr lang="en-US" sz="1800" dirty="0"/>
              <a:t>or removal of piping,</a:t>
            </a:r>
          </a:p>
          <a:p>
            <a:pPr lvl="1"/>
            <a:r>
              <a:rPr lang="en-US" sz="1800" dirty="0" smtClean="0"/>
              <a:t>Operating </a:t>
            </a:r>
            <a:r>
              <a:rPr lang="en-US" sz="1800" dirty="0"/>
              <a:t>conditions, e.g. impeller size,</a:t>
            </a:r>
          </a:p>
          <a:p>
            <a:pPr lvl="1"/>
            <a:r>
              <a:rPr lang="en-US" sz="1800" dirty="0" smtClean="0"/>
              <a:t>Packaging </a:t>
            </a:r>
            <a:r>
              <a:rPr lang="en-US" sz="1800" dirty="0"/>
              <a:t>procedures.</a:t>
            </a:r>
          </a:p>
          <a:p>
            <a:r>
              <a:rPr lang="en-US" sz="1800" b="1" dirty="0" smtClean="0"/>
              <a:t>Services</a:t>
            </a:r>
            <a:r>
              <a:rPr lang="en-US" sz="1800" b="1" dirty="0"/>
              <a:t>, such as:</a:t>
            </a:r>
            <a:endParaRPr lang="en-US" sz="1800" dirty="0"/>
          </a:p>
          <a:p>
            <a:pPr lvl="1"/>
            <a:r>
              <a:rPr lang="en-US" sz="1800" dirty="0"/>
              <a:t>Equipment,</a:t>
            </a:r>
          </a:p>
          <a:p>
            <a:pPr lvl="1"/>
            <a:r>
              <a:rPr lang="en-US" sz="1800" dirty="0"/>
              <a:t>Warehouse.</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Process Changes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5</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534649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dirty="0"/>
              <a:t> </a:t>
            </a:r>
            <a:r>
              <a:rPr lang="en-US" sz="1800" b="1" dirty="0"/>
              <a:t> </a:t>
            </a:r>
            <a:r>
              <a:rPr lang="en-US" sz="1800" b="1" dirty="0" smtClean="0"/>
              <a:t>A </a:t>
            </a:r>
            <a:r>
              <a:rPr lang="en-US" sz="1800" b="1" dirty="0"/>
              <a:t>Process Change is NOT:</a:t>
            </a:r>
            <a:endParaRPr lang="en-US" sz="1800" dirty="0"/>
          </a:p>
          <a:p>
            <a:pPr lvl="1">
              <a:lnSpc>
                <a:spcPct val="150000"/>
              </a:lnSpc>
            </a:pPr>
            <a:r>
              <a:rPr lang="en-US" sz="1800" dirty="0" smtClean="0"/>
              <a:t>A </a:t>
            </a:r>
            <a:r>
              <a:rPr lang="en-US" sz="1800" dirty="0"/>
              <a:t>change of set points within the range prescribed </a:t>
            </a:r>
            <a:r>
              <a:rPr lang="en-US" sz="1800" dirty="0" smtClean="0"/>
              <a:t>in </a:t>
            </a:r>
            <a:r>
              <a:rPr lang="en-US" sz="1800" dirty="0"/>
              <a:t>procedures,</a:t>
            </a:r>
          </a:p>
          <a:p>
            <a:pPr lvl="1">
              <a:lnSpc>
                <a:spcPct val="150000"/>
              </a:lnSpc>
            </a:pPr>
            <a:r>
              <a:rPr lang="en-US" sz="1800" dirty="0" smtClean="0"/>
              <a:t>Replacement </a:t>
            </a:r>
            <a:r>
              <a:rPr lang="en-US" sz="1800" dirty="0"/>
              <a:t>with "like for like" equipment,</a:t>
            </a:r>
          </a:p>
          <a:p>
            <a:pPr lvl="1">
              <a:lnSpc>
                <a:spcPct val="150000"/>
              </a:lnSpc>
            </a:pPr>
            <a:r>
              <a:rPr lang="en-US" sz="1800" dirty="0" smtClean="0"/>
              <a:t>A </a:t>
            </a:r>
            <a:r>
              <a:rPr lang="en-US" sz="1800" dirty="0"/>
              <a:t>change, during an emergency, that is made to allow the safe shutdown of the process or unit. This type of change needs to be documented in unit or process logbooks and returned to the pre-change status as soon as </a:t>
            </a:r>
            <a:r>
              <a:rPr lang="en-US" sz="1800" dirty="0" smtClean="0"/>
              <a:t>possible,</a:t>
            </a:r>
          </a:p>
          <a:p>
            <a:pPr lvl="1">
              <a:lnSpc>
                <a:spcPct val="150000"/>
              </a:lnSpc>
            </a:pPr>
            <a:r>
              <a:rPr lang="en-US" sz="1800" dirty="0" smtClean="0"/>
              <a:t>Preventative </a:t>
            </a:r>
            <a:r>
              <a:rPr lang="en-US" sz="1800" dirty="0"/>
              <a:t>or routine maintenance, if care is exercised to prevent inadvertent change,</a:t>
            </a:r>
          </a:p>
          <a:p>
            <a:pPr lvl="1">
              <a:lnSpc>
                <a:spcPct val="150000"/>
              </a:lnSpc>
            </a:pPr>
            <a:r>
              <a:rPr lang="en-US" sz="1800" dirty="0" smtClean="0"/>
              <a:t>Personnel changes.</a:t>
            </a:r>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Process Changes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6</a:t>
            </a:fld>
            <a:endParaRPr lang="en-US"/>
          </a:p>
        </p:txBody>
      </p:sp>
      <p:sp>
        <p:nvSpPr>
          <p:cNvPr id="5" name="Footer Placeholder 4"/>
          <p:cNvSpPr>
            <a:spLocks noGrp="1"/>
          </p:cNvSpPr>
          <p:nvPr>
            <p:ph type="ftr" sz="quarter" idx="11"/>
          </p:nvPr>
        </p:nvSpPr>
        <p:spPr>
          <a:xfrm>
            <a:off x="2209800" y="6111766"/>
            <a:ext cx="4445000" cy="762000"/>
          </a:xfrm>
        </p:spPr>
        <p:txBody>
          <a:bodyPr/>
          <a:lstStyle/>
          <a:p>
            <a:r>
              <a:rPr lang="en-US" smtClean="0">
                <a:solidFill>
                  <a:srgbClr val="FF0000"/>
                </a:solidFill>
              </a:rPr>
              <a:t>Report Errors to Management</a:t>
            </a:r>
            <a:endParaRPr lang="en-US">
              <a:solidFill>
                <a:srgbClr val="FF0000"/>
              </a:solidFill>
            </a:endParaRPr>
          </a:p>
        </p:txBody>
      </p:sp>
    </p:spTree>
    <p:extLst>
      <p:ext uri="{BB962C8B-B14F-4D97-AF65-F5344CB8AC3E}">
        <p14:creationId xmlns:p14="http://schemas.microsoft.com/office/powerpoint/2010/main" val="149330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lnSpc>
                <a:spcPct val="150000"/>
              </a:lnSpc>
            </a:pPr>
            <a:r>
              <a:rPr lang="en-US" sz="1400" b="1" i="1" dirty="0"/>
              <a:t> </a:t>
            </a:r>
            <a:r>
              <a:rPr lang="en-US" sz="1800" u="sng" dirty="0" smtClean="0"/>
              <a:t>All</a:t>
            </a:r>
            <a:r>
              <a:rPr lang="en-US" sz="1800" dirty="0" smtClean="0"/>
              <a:t> </a:t>
            </a:r>
            <a:r>
              <a:rPr lang="en-US" sz="1800" dirty="0"/>
              <a:t>changes to a process, facility or utility shall require proper documentation </a:t>
            </a:r>
            <a:r>
              <a:rPr lang="en-US" sz="1800" b="1" i="1" u="sng" dirty="0"/>
              <a:t>prior</a:t>
            </a:r>
            <a:r>
              <a:rPr lang="en-US" sz="1800" dirty="0"/>
              <a:t> to implementing the proposed change.  </a:t>
            </a:r>
            <a:endParaRPr lang="en-US" sz="1800" dirty="0" smtClean="0"/>
          </a:p>
          <a:p>
            <a:pPr lvl="1">
              <a:lnSpc>
                <a:spcPct val="150000"/>
              </a:lnSpc>
            </a:pPr>
            <a:r>
              <a:rPr lang="en-US" sz="1800" dirty="0" smtClean="0"/>
              <a:t>The </a:t>
            </a:r>
            <a:r>
              <a:rPr lang="en-US" sz="1800" dirty="0"/>
              <a:t>proposed change might be as simple as increasing the inventory of a certain chemical or as severe as bypassing an equipment interlock due to an </a:t>
            </a:r>
            <a:r>
              <a:rPr lang="en-US" sz="1800" dirty="0" smtClean="0"/>
              <a:t>outage.</a:t>
            </a:r>
          </a:p>
          <a:p>
            <a:pPr lvl="1">
              <a:lnSpc>
                <a:spcPct val="150000"/>
              </a:lnSpc>
            </a:pPr>
            <a:r>
              <a:rPr lang="en-US" sz="1800" dirty="0" smtClean="0"/>
              <a:t>Generally</a:t>
            </a:r>
            <a:r>
              <a:rPr lang="en-US" sz="1800" dirty="0"/>
              <a:t>, any change will require the origination and approval of proper forms </a:t>
            </a:r>
          </a:p>
          <a:p>
            <a:pPr lvl="1">
              <a:lnSpc>
                <a:spcPct val="150000"/>
              </a:lnSpc>
            </a:pPr>
            <a:r>
              <a:rPr lang="en-US" sz="1800" dirty="0" smtClean="0"/>
              <a:t>An </a:t>
            </a:r>
            <a:r>
              <a:rPr lang="en-US" sz="1800" dirty="0"/>
              <a:t>entry in an “operations log book” does not qualify as proper documentation of </a:t>
            </a:r>
            <a:r>
              <a:rPr lang="en-US" sz="1800" dirty="0" smtClean="0"/>
              <a:t>change.  </a:t>
            </a:r>
          </a:p>
          <a:p>
            <a:pPr lvl="1">
              <a:lnSpc>
                <a:spcPct val="150000"/>
              </a:lnSpc>
            </a:pPr>
            <a:r>
              <a:rPr lang="en-US" sz="1800" dirty="0" smtClean="0"/>
              <a:t>Once </a:t>
            </a:r>
            <a:r>
              <a:rPr lang="en-US" sz="1800" dirty="0"/>
              <a:t>approved, the forms will be routinely </a:t>
            </a:r>
            <a:r>
              <a:rPr lang="en-US" sz="1800" dirty="0" smtClean="0"/>
              <a:t>reviewed. </a:t>
            </a:r>
            <a:r>
              <a:rPr lang="en-US" sz="1800" dirty="0"/>
              <a:t>C</a:t>
            </a:r>
            <a:r>
              <a:rPr lang="en-US" sz="1800" dirty="0" smtClean="0"/>
              <a:t>opies </a:t>
            </a:r>
            <a:r>
              <a:rPr lang="en-US" sz="1800" dirty="0"/>
              <a:t>of the approved forms shall be maintained to facilitate these reviews.</a:t>
            </a:r>
          </a:p>
          <a:p>
            <a:pPr marL="109537" indent="0">
              <a:buNone/>
            </a:pPr>
            <a:endParaRPr lang="en-US" sz="1800" dirty="0"/>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Requirements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7</a:t>
            </a:fld>
            <a:endParaRPr lang="en-US"/>
          </a:p>
        </p:txBody>
      </p:sp>
      <p:sp>
        <p:nvSpPr>
          <p:cNvPr id="5" name="Footer Placeholder 4"/>
          <p:cNvSpPr>
            <a:spLocks noGrp="1"/>
          </p:cNvSpPr>
          <p:nvPr>
            <p:ph type="ftr" sz="quarter" idx="11"/>
          </p:nvPr>
        </p:nvSpPr>
        <p:spPr>
          <a:xfrm>
            <a:off x="2286000" y="6111766"/>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1107796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800" b="1" dirty="0" smtClean="0"/>
              <a:t>Maintenance </a:t>
            </a:r>
            <a:r>
              <a:rPr lang="en-US" sz="1800" b="1" dirty="0"/>
              <a:t>Work Order Form:</a:t>
            </a:r>
            <a:endParaRPr lang="en-US" sz="1800" dirty="0"/>
          </a:p>
          <a:p>
            <a:pPr lvl="1"/>
            <a:r>
              <a:rPr lang="en-US" sz="1800" dirty="0"/>
              <a:t>A written work order system shall be used for all routine cases of repair, in kind replacement or similar actions.  </a:t>
            </a:r>
            <a:endParaRPr lang="en-US" sz="1800" dirty="0" smtClean="0"/>
          </a:p>
          <a:p>
            <a:pPr lvl="1"/>
            <a:endParaRPr lang="en-US" sz="1800" dirty="0" smtClean="0"/>
          </a:p>
          <a:p>
            <a:pPr lvl="1"/>
            <a:r>
              <a:rPr lang="en-US" sz="1800" dirty="0" smtClean="0"/>
              <a:t>The </a:t>
            </a:r>
            <a:r>
              <a:rPr lang="en-US" sz="1800" dirty="0"/>
              <a:t>work order shall include an inspection component to give the originator an opportunity to </a:t>
            </a:r>
            <a:r>
              <a:rPr lang="en-US" sz="1800" dirty="0" smtClean="0"/>
              <a:t>identify a </a:t>
            </a:r>
            <a:r>
              <a:rPr lang="en-US" sz="1800" dirty="0"/>
              <a:t>true “change.”  </a:t>
            </a:r>
            <a:endParaRPr lang="en-US" sz="1800" dirty="0" smtClean="0"/>
          </a:p>
          <a:p>
            <a:pPr lvl="1"/>
            <a:endParaRPr lang="en-US" sz="1800" dirty="0" smtClean="0"/>
          </a:p>
          <a:p>
            <a:pPr lvl="1"/>
            <a:r>
              <a:rPr lang="en-US" sz="1800" dirty="0"/>
              <a:t>P</a:t>
            </a:r>
            <a:r>
              <a:rPr lang="en-US" sz="1800" dirty="0" smtClean="0"/>
              <a:t>roper </a:t>
            </a:r>
            <a:r>
              <a:rPr lang="en-US" sz="1800" dirty="0"/>
              <a:t>documentation of this type of work is necessary to ensure that all employees can routinely identify when it does occur</a:t>
            </a:r>
            <a:r>
              <a:rPr lang="en-US" sz="1800" dirty="0" smtClean="0"/>
              <a:t>.</a:t>
            </a:r>
          </a:p>
          <a:p>
            <a:pPr lvl="1"/>
            <a:endParaRPr lang="en-US" sz="1800" dirty="0"/>
          </a:p>
          <a:p>
            <a:pPr lvl="1"/>
            <a:r>
              <a:rPr lang="en-US" sz="1800" dirty="0" smtClean="0"/>
              <a:t>The Work </a:t>
            </a:r>
            <a:r>
              <a:rPr lang="en-US" sz="1800" dirty="0"/>
              <a:t>Order Form may be originated by any employee, and must be approved by the Facility Manager or his </a:t>
            </a:r>
            <a:r>
              <a:rPr lang="en-US" sz="1800" dirty="0" smtClean="0"/>
              <a:t>designate.  </a:t>
            </a:r>
          </a:p>
          <a:p>
            <a:pPr lvl="1"/>
            <a:endParaRPr lang="en-US" sz="1800" dirty="0" smtClean="0"/>
          </a:p>
          <a:p>
            <a:pPr lvl="1"/>
            <a:r>
              <a:rPr lang="en-US" sz="1800" dirty="0" smtClean="0"/>
              <a:t>The </a:t>
            </a:r>
            <a:r>
              <a:rPr lang="en-US" sz="1800" dirty="0"/>
              <a:t>“Manager’s Section” may only be completed by the Facility Manager.</a:t>
            </a:r>
          </a:p>
          <a:p>
            <a:r>
              <a:rPr lang="en-US" sz="1800" dirty="0"/>
              <a:t> </a:t>
            </a:r>
          </a:p>
          <a:p>
            <a:pPr marL="0" indent="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Forms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8</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309914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Management of Change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Procedure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1800" b="1" dirty="0" smtClean="0"/>
              <a:t>Submitting </a:t>
            </a:r>
            <a:r>
              <a:rPr lang="en-US" sz="1800" b="1" dirty="0"/>
              <a:t>a Management of Change Request</a:t>
            </a:r>
            <a:endParaRPr lang="en-US" sz="1800" dirty="0"/>
          </a:p>
          <a:p>
            <a:pPr lvl="1">
              <a:lnSpc>
                <a:spcPct val="150000"/>
              </a:lnSpc>
            </a:pPr>
            <a:r>
              <a:rPr lang="en-US" sz="1800" dirty="0"/>
              <a:t>A “Management of Change” form must be </a:t>
            </a:r>
            <a:r>
              <a:rPr lang="en-US" sz="1800" dirty="0" smtClean="0"/>
              <a:t>completed:</a:t>
            </a:r>
          </a:p>
          <a:p>
            <a:pPr lvl="2">
              <a:lnSpc>
                <a:spcPct val="150000"/>
              </a:lnSpc>
            </a:pPr>
            <a:r>
              <a:rPr lang="en-US" sz="1600" dirty="0" smtClean="0"/>
              <a:t> </a:t>
            </a:r>
            <a:r>
              <a:rPr lang="en-US" sz="1600" dirty="0"/>
              <a:t>W</a:t>
            </a:r>
            <a:r>
              <a:rPr lang="en-US" sz="1600" dirty="0" smtClean="0"/>
              <a:t>hen </a:t>
            </a:r>
            <a:r>
              <a:rPr lang="en-US" sz="1600" dirty="0"/>
              <a:t>there is an obvious change </a:t>
            </a:r>
            <a:r>
              <a:rPr lang="en-US" sz="1600" dirty="0" smtClean="0"/>
              <a:t>proposed. </a:t>
            </a:r>
          </a:p>
          <a:p>
            <a:pPr lvl="2">
              <a:lnSpc>
                <a:spcPct val="150000"/>
              </a:lnSpc>
            </a:pPr>
            <a:r>
              <a:rPr lang="en-US" sz="1600" dirty="0"/>
              <a:t>W</a:t>
            </a:r>
            <a:r>
              <a:rPr lang="en-US" sz="1600" dirty="0" smtClean="0"/>
              <a:t>hen </a:t>
            </a:r>
            <a:r>
              <a:rPr lang="en-US" sz="1600" dirty="0"/>
              <a:t>individuals are not confident that they have the knowledge or skills to render a proper decision. </a:t>
            </a:r>
          </a:p>
          <a:p>
            <a:pPr lvl="2">
              <a:lnSpc>
                <a:spcPct val="150000"/>
              </a:lnSpc>
            </a:pPr>
            <a:r>
              <a:rPr lang="en-US" sz="1600" dirty="0"/>
              <a:t>Any employee may originate this </a:t>
            </a:r>
            <a:r>
              <a:rPr lang="en-US" sz="1600" dirty="0" smtClean="0"/>
              <a:t>form, that must be approved  by two managers. </a:t>
            </a:r>
          </a:p>
          <a:p>
            <a:pPr lvl="2">
              <a:lnSpc>
                <a:spcPct val="150000"/>
              </a:lnSpc>
            </a:pPr>
            <a:r>
              <a:rPr lang="en-US" sz="1600" dirty="0" smtClean="0"/>
              <a:t>Authority </a:t>
            </a:r>
            <a:r>
              <a:rPr lang="en-US" sz="1600" dirty="0"/>
              <a:t>to release </a:t>
            </a:r>
            <a:r>
              <a:rPr lang="en-US" sz="1600" dirty="0" smtClean="0"/>
              <a:t>a </a:t>
            </a:r>
            <a:r>
              <a:rPr lang="en-US" sz="1600" dirty="0"/>
              <a:t>proposed change for implementation is prohibited until the Facility Manager </a:t>
            </a:r>
            <a:r>
              <a:rPr lang="en-US" sz="1600" dirty="0" smtClean="0"/>
              <a:t>confirms </a:t>
            </a:r>
            <a:r>
              <a:rPr lang="en-US" sz="1600" dirty="0"/>
              <a:t>that </a:t>
            </a:r>
            <a:r>
              <a:rPr lang="en-US" sz="1600" dirty="0" smtClean="0"/>
              <a:t>approval </a:t>
            </a:r>
            <a:r>
              <a:rPr lang="en-US" sz="1600" dirty="0"/>
              <a:t>has been achieved.</a:t>
            </a:r>
          </a:p>
          <a:p>
            <a:pPr lvl="1">
              <a:lnSpc>
                <a:spcPct val="150000"/>
              </a:lnSpc>
            </a:pPr>
            <a:r>
              <a:rPr lang="en-US" sz="1800" dirty="0" smtClean="0"/>
              <a:t>All </a:t>
            </a:r>
            <a:r>
              <a:rPr lang="en-US" sz="1800" dirty="0"/>
              <a:t>Work orders must be closed out in a timely fashion, and retained for auditing purposes.</a:t>
            </a:r>
          </a:p>
          <a:p>
            <a:endParaRPr lang="en-US" sz="1800" dirty="0"/>
          </a:p>
          <a:p>
            <a:pPr marL="0" indent="0"/>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2852BD5-144A-4B40-A426-594536FBE1B4}" type="slidenum">
              <a:rPr lang="en-US" smtClean="0"/>
              <a:t>9</a:t>
            </a:fld>
            <a:endParaRPr lang="en-US"/>
          </a:p>
        </p:txBody>
      </p:sp>
      <p:sp>
        <p:nvSpPr>
          <p:cNvPr id="5" name="Footer Placeholder 4"/>
          <p:cNvSpPr>
            <a:spLocks noGrp="1"/>
          </p:cNvSpPr>
          <p:nvPr>
            <p:ph type="ftr" sz="quarter" idx="11"/>
          </p:nvPr>
        </p:nvSpPr>
        <p:spPr>
          <a:xfrm>
            <a:off x="2286000" y="6096000"/>
            <a:ext cx="4445000" cy="762000"/>
          </a:xfrm>
        </p:spPr>
        <p:txBody>
          <a:bodyPr/>
          <a:lstStyle/>
          <a:p>
            <a:r>
              <a:rPr lang="en-US" dirty="0" smtClean="0">
                <a:solidFill>
                  <a:srgbClr val="FF0000"/>
                </a:solidFill>
              </a:rPr>
              <a:t>Report Errors to Management</a:t>
            </a:r>
            <a:endParaRPr lang="en-US" dirty="0">
              <a:solidFill>
                <a:srgbClr val="FF0000"/>
              </a:solidFill>
            </a:endParaRPr>
          </a:p>
        </p:txBody>
      </p:sp>
    </p:spTree>
    <p:extLst>
      <p:ext uri="{BB962C8B-B14F-4D97-AF65-F5344CB8AC3E}">
        <p14:creationId xmlns:p14="http://schemas.microsoft.com/office/powerpoint/2010/main" val="28873281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SP">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CSP</Template>
  <TotalTime>821</TotalTime>
  <Words>395</Words>
  <Application>Microsoft Office PowerPoint</Application>
  <PresentationFormat>On-screen Show (4:3)</PresentationFormat>
  <Paragraphs>127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CSP</vt:lpstr>
      <vt:lpstr>PowerPoint Presentation</vt:lpstr>
      <vt:lpstr>Management of Change</vt:lpstr>
      <vt:lpstr>Management of Change Types</vt:lpstr>
      <vt:lpstr>Management of Change Process Changes</vt:lpstr>
      <vt:lpstr>Management of Change Process Changes</vt:lpstr>
      <vt:lpstr>Management of Change Process Changes</vt:lpstr>
      <vt:lpstr>Management of Change Requirements</vt:lpstr>
      <vt:lpstr>Management of Change Forms</vt:lpstr>
      <vt:lpstr>Management of Change Procedure</vt:lpstr>
      <vt:lpstr>Management of Change Procedure</vt:lpstr>
      <vt:lpstr>Management of Change Procedure</vt:lpstr>
      <vt:lpstr>Management of Change Procedure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Change</dc:title>
  <dc:creator>Borna Sabbagh</dc:creator>
  <cp:lastModifiedBy>Marin, Gabriel</cp:lastModifiedBy>
  <cp:revision>37</cp:revision>
  <dcterms:created xsi:type="dcterms:W3CDTF">2013-09-22T20:35:22Z</dcterms:created>
  <dcterms:modified xsi:type="dcterms:W3CDTF">2018-02-23T21:19:22Z</dcterms:modified>
</cp:coreProperties>
</file>