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86" r:id="rId2"/>
    <p:sldId id="258" r:id="rId3"/>
    <p:sldId id="304" r:id="rId4"/>
    <p:sldId id="312" r:id="rId5"/>
    <p:sldId id="311" r:id="rId6"/>
    <p:sldId id="310" r:id="rId7"/>
    <p:sldId id="309" r:id="rId8"/>
    <p:sldId id="313" r:id="rId9"/>
    <p:sldId id="308" r:id="rId10"/>
    <p:sldId id="307" r:id="rId11"/>
    <p:sldId id="306" r:id="rId12"/>
    <p:sldId id="318" r:id="rId13"/>
    <p:sldId id="317" r:id="rId14"/>
    <p:sldId id="319" r:id="rId15"/>
    <p:sldId id="320" r:id="rId16"/>
    <p:sldId id="322" r:id="rId17"/>
    <p:sldId id="323" r:id="rId18"/>
    <p:sldId id="324" r:id="rId19"/>
    <p:sldId id="325" r:id="rId20"/>
    <p:sldId id="326" r:id="rId21"/>
    <p:sldId id="327" r:id="rId22"/>
    <p:sldId id="329" r:id="rId23"/>
    <p:sldId id="328" r:id="rId24"/>
    <p:sldId id="33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1560"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2439C-4DAA-4480-A881-918E59BDB1FE}" type="datetimeFigureOut">
              <a:rPr lang="en-US" smtClean="0"/>
              <a:t>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49BF6-FC04-435B-811E-14BFE3B179C4}" type="slidenum">
              <a:rPr lang="en-US" smtClean="0"/>
              <a:t>‹#›</a:t>
            </a:fld>
            <a:endParaRPr lang="en-US"/>
          </a:p>
        </p:txBody>
      </p:sp>
    </p:spTree>
    <p:extLst>
      <p:ext uri="{BB962C8B-B14F-4D97-AF65-F5344CB8AC3E}">
        <p14:creationId xmlns:p14="http://schemas.microsoft.com/office/powerpoint/2010/main" val="261403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Footer Placeholder 21"/>
          <p:cNvSpPr txBox="1">
            <a:spLocks/>
          </p:cNvSpPr>
          <p:nvPr/>
        </p:nvSpPr>
        <p:spPr>
          <a:xfrm>
            <a:off x="2438400" y="6324600"/>
            <a:ext cx="4445000" cy="762000"/>
          </a:xfrm>
          <a:prstGeom prst="rect">
            <a:avLst/>
          </a:prstGeom>
        </p:spPr>
        <p:txBody>
          <a:bodyPr anchor="b"/>
          <a:lstStyle>
            <a:lvl1pPr algn="r" eaLnBrk="1" fontAlgn="auto" latinLnBrk="0" hangingPunct="1">
              <a:spcBef>
                <a:spcPts val="0"/>
              </a:spcBef>
              <a:spcAft>
                <a:spcPts val="0"/>
              </a:spcAft>
              <a:defRPr kumimoji="0" sz="1600" b="1">
                <a:solidFill>
                  <a:schemeClr val="tx1"/>
                </a:solidFill>
                <a:latin typeface="+mn-lt"/>
                <a:cs typeface="+mn-cs"/>
              </a:defRPr>
            </a:lvl1pPr>
            <a:extLst/>
          </a:lstStyle>
          <a:p>
            <a:pPr>
              <a:defRPr/>
            </a:pPr>
            <a:endParaRPr lang="en-US" dirty="0" smtClean="0">
              <a:solidFill>
                <a:srgbClr val="FF0000"/>
              </a:solidFill>
            </a:endParaRPr>
          </a:p>
          <a:p>
            <a:pPr>
              <a:defRPr/>
            </a:pPr>
            <a:endParaRPr lang="en-US" dirty="0" smtClean="0">
              <a:solidFill>
                <a:srgbClr val="FF0000"/>
              </a:solidFill>
            </a:endParaRPr>
          </a:p>
          <a:p>
            <a:pPr>
              <a:defRPr/>
            </a:pPr>
            <a:r>
              <a:rPr lang="en-US" dirty="0" smtClean="0">
                <a:solidFill>
                  <a:srgbClr val="FF0000"/>
                </a:solidFill>
              </a:rPr>
              <a:t>FSTI Confidential – Internal Use Only</a:t>
            </a:r>
          </a:p>
          <a:p>
            <a:pPr>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fld id="{2CD647CF-C894-466E-83C8-95F78F74A3D6}" type="datetime1">
              <a:rPr lang="en-US" smtClean="0"/>
              <a:t>2/23/2018</a:t>
            </a:fld>
            <a:endParaRPr lang="en-US"/>
          </a:p>
        </p:txBody>
      </p:sp>
      <p:sp>
        <p:nvSpPr>
          <p:cNvPr id="13" name="Footer Placeholder 18"/>
          <p:cNvSpPr>
            <a:spLocks noGrp="1"/>
          </p:cNvSpPr>
          <p:nvPr>
            <p:ph type="ftr" sz="quarter" idx="11"/>
          </p:nvPr>
        </p:nvSpPr>
        <p:spPr>
          <a:xfrm>
            <a:off x="2057400" y="6324600"/>
            <a:ext cx="4445000" cy="762000"/>
          </a:xfrm>
        </p:spPr>
        <p:txBody>
          <a:bodyPr/>
          <a:lstStyle>
            <a:lvl1pPr>
              <a:defRPr>
                <a:solidFill>
                  <a:schemeClr val="accent1">
                    <a:tint val="20000"/>
                  </a:schemeClr>
                </a:solidFill>
              </a:defRPr>
            </a:lvl1pPr>
            <a:extLst/>
          </a:lstStyle>
          <a:p>
            <a:r>
              <a:rPr lang="en-US" smtClean="0"/>
              <a:t>Report Errors to Management</a:t>
            </a: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fld id="{7F42686C-C552-D34E-8C77-B501DB4C1AA0}" type="slidenum">
              <a:rPr lang="en-US" smtClean="0"/>
              <a:t>‹#›</a:t>
            </a:fld>
            <a:endParaRPr lang="en-US"/>
          </a:p>
        </p:txBody>
      </p:sp>
    </p:spTree>
    <p:extLst>
      <p:ext uri="{BB962C8B-B14F-4D97-AF65-F5344CB8AC3E}">
        <p14:creationId xmlns:p14="http://schemas.microsoft.com/office/powerpoint/2010/main" val="2116094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E08EDFB8-70DF-49E6-9BE7-B23486FCC724}"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7F42686C-C552-D34E-8C77-B501DB4C1AA0}" type="slidenum">
              <a:rPr lang="en-US" smtClean="0"/>
              <a:t>‹#›</a:t>
            </a:fld>
            <a:endParaRPr lang="en-US"/>
          </a:p>
        </p:txBody>
      </p:sp>
    </p:spTree>
    <p:extLst>
      <p:ext uri="{BB962C8B-B14F-4D97-AF65-F5344CB8AC3E}">
        <p14:creationId xmlns:p14="http://schemas.microsoft.com/office/powerpoint/2010/main" val="221918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092A2D82-3EF2-408F-9FF9-EB0C962968BF}"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7F42686C-C552-D34E-8C77-B501DB4C1AA0}" type="slidenum">
              <a:rPr lang="en-US" smtClean="0"/>
              <a:t>‹#›</a:t>
            </a:fld>
            <a:endParaRPr lang="en-US"/>
          </a:p>
        </p:txBody>
      </p:sp>
    </p:spTree>
    <p:extLst>
      <p:ext uri="{BB962C8B-B14F-4D97-AF65-F5344CB8AC3E}">
        <p14:creationId xmlns:p14="http://schemas.microsoft.com/office/powerpoint/2010/main" val="290459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8AB93F46-F9C9-41D4-AC89-059A278CB6D6}"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7F42686C-C552-D34E-8C77-B501DB4C1AA0}" type="slidenum">
              <a:rPr lang="en-US" smtClean="0"/>
              <a:t>‹#›</a:t>
            </a:fld>
            <a:endParaRPr lang="en-US"/>
          </a:p>
        </p:txBody>
      </p:sp>
    </p:spTree>
    <p:extLst>
      <p:ext uri="{BB962C8B-B14F-4D97-AF65-F5344CB8AC3E}">
        <p14:creationId xmlns:p14="http://schemas.microsoft.com/office/powerpoint/2010/main" val="2484631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fld id="{FCECC40D-4D50-418C-8C75-6848A93407C2}" type="datetime1">
              <a:rPr lang="en-US" smtClean="0"/>
              <a:t>2/23/2018</a:t>
            </a:fld>
            <a:endParaRPr lang="en-US"/>
          </a:p>
        </p:txBody>
      </p:sp>
      <p:sp>
        <p:nvSpPr>
          <p:cNvPr id="7" name="Footer Placeholder 4"/>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8" name="Slide Number Placeholder 5"/>
          <p:cNvSpPr>
            <a:spLocks noGrp="1"/>
          </p:cNvSpPr>
          <p:nvPr>
            <p:ph type="sldNum" sz="quarter" idx="12"/>
          </p:nvPr>
        </p:nvSpPr>
        <p:spPr/>
        <p:txBody>
          <a:bodyPr/>
          <a:lstStyle>
            <a:lvl1pPr>
              <a:defRPr/>
            </a:lvl1pPr>
            <a:extLst/>
          </a:lstStyle>
          <a:p>
            <a:fld id="{7F42686C-C552-D34E-8C77-B501DB4C1AA0}" type="slidenum">
              <a:rPr lang="en-US" smtClean="0"/>
              <a:t>‹#›</a:t>
            </a:fld>
            <a:endParaRPr lang="en-US"/>
          </a:p>
        </p:txBody>
      </p:sp>
    </p:spTree>
    <p:extLst>
      <p:ext uri="{BB962C8B-B14F-4D97-AF65-F5344CB8AC3E}">
        <p14:creationId xmlns:p14="http://schemas.microsoft.com/office/powerpoint/2010/main" val="11775483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fld id="{08AB8310-CCDF-43A5-BB1B-ED073F0BD802}"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7F42686C-C552-D34E-8C77-B501DB4C1AA0}" type="slidenum">
              <a:rPr lang="en-US" smtClean="0"/>
              <a:t>‹#›</a:t>
            </a:fld>
            <a:endParaRPr lang="en-US"/>
          </a:p>
        </p:txBody>
      </p:sp>
    </p:spTree>
    <p:extLst>
      <p:ext uri="{BB962C8B-B14F-4D97-AF65-F5344CB8AC3E}">
        <p14:creationId xmlns:p14="http://schemas.microsoft.com/office/powerpoint/2010/main" val="177282223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6105D4D7-CA07-43A8-816E-AEDBD12D6C2F}" type="datetime1">
              <a:rPr lang="en-US" smtClean="0"/>
              <a:t>2/23/2018</a:t>
            </a:fld>
            <a:endParaRPr lang="en-US"/>
          </a:p>
        </p:txBody>
      </p:sp>
      <p:sp>
        <p:nvSpPr>
          <p:cNvPr id="8" name="Footer Placeholder 7"/>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9" name="Slide Number Placeholder 8"/>
          <p:cNvSpPr>
            <a:spLocks noGrp="1"/>
          </p:cNvSpPr>
          <p:nvPr>
            <p:ph type="sldNum" sz="quarter" idx="12"/>
          </p:nvPr>
        </p:nvSpPr>
        <p:spPr/>
        <p:txBody>
          <a:bodyPr/>
          <a:lstStyle>
            <a:lvl1pPr>
              <a:defRPr/>
            </a:lvl1pPr>
            <a:extLst/>
          </a:lstStyle>
          <a:p>
            <a:fld id="{7F42686C-C552-D34E-8C77-B501DB4C1AA0}" type="slidenum">
              <a:rPr lang="en-US" smtClean="0"/>
              <a:t>‹#›</a:t>
            </a:fld>
            <a:endParaRPr lang="en-US"/>
          </a:p>
        </p:txBody>
      </p:sp>
    </p:spTree>
    <p:extLst>
      <p:ext uri="{BB962C8B-B14F-4D97-AF65-F5344CB8AC3E}">
        <p14:creationId xmlns:p14="http://schemas.microsoft.com/office/powerpoint/2010/main" val="364886630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fld id="{0BC53F52-8994-45C3-BBFB-E1C97412FCCF}" type="datetime1">
              <a:rPr lang="en-US" smtClean="0"/>
              <a:t>2/23/2018</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5" name="Slide Number Placeholder 4"/>
          <p:cNvSpPr>
            <a:spLocks noGrp="1"/>
          </p:cNvSpPr>
          <p:nvPr>
            <p:ph type="sldNum" sz="quarter" idx="12"/>
          </p:nvPr>
        </p:nvSpPr>
        <p:spPr/>
        <p:txBody>
          <a:bodyPr/>
          <a:lstStyle>
            <a:lvl1pPr>
              <a:defRPr/>
            </a:lvl1pPr>
            <a:extLst/>
          </a:lstStyle>
          <a:p>
            <a:fld id="{7F42686C-C552-D34E-8C77-B501DB4C1AA0}" type="slidenum">
              <a:rPr lang="en-US" smtClean="0"/>
              <a:t>‹#›</a:t>
            </a:fld>
            <a:endParaRPr lang="en-US"/>
          </a:p>
        </p:txBody>
      </p:sp>
    </p:spTree>
    <p:extLst>
      <p:ext uri="{BB962C8B-B14F-4D97-AF65-F5344CB8AC3E}">
        <p14:creationId xmlns:p14="http://schemas.microsoft.com/office/powerpoint/2010/main" val="55640773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804287FB-3827-45FD-92F3-899E9D717077}" type="datetime1">
              <a:rPr lang="en-US" smtClean="0"/>
              <a:t>2/23/2018</a:t>
            </a:fld>
            <a:endParaRPr lang="en-US"/>
          </a:p>
        </p:txBody>
      </p:sp>
      <p:sp>
        <p:nvSpPr>
          <p:cNvPr id="3"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4" name="Slide Number Placeholder 17"/>
          <p:cNvSpPr>
            <a:spLocks noGrp="1"/>
          </p:cNvSpPr>
          <p:nvPr>
            <p:ph type="sldNum" sz="quarter" idx="12"/>
          </p:nvPr>
        </p:nvSpPr>
        <p:spPr/>
        <p:txBody>
          <a:bodyPr/>
          <a:lstStyle>
            <a:lvl1pPr>
              <a:defRPr/>
            </a:lvl1pPr>
          </a:lstStyle>
          <a:p>
            <a:fld id="{7F42686C-C552-D34E-8C77-B501DB4C1AA0}" type="slidenum">
              <a:rPr lang="en-US" smtClean="0"/>
              <a:t>‹#›</a:t>
            </a:fld>
            <a:endParaRPr lang="en-US"/>
          </a:p>
        </p:txBody>
      </p:sp>
    </p:spTree>
    <p:extLst>
      <p:ext uri="{BB962C8B-B14F-4D97-AF65-F5344CB8AC3E}">
        <p14:creationId xmlns:p14="http://schemas.microsoft.com/office/powerpoint/2010/main" val="281766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28C20736-C275-4BC1-8898-2E3C711D6A83}"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7F42686C-C552-D34E-8C77-B501DB4C1AA0}" type="slidenum">
              <a:rPr lang="en-US" smtClean="0"/>
              <a:t>‹#›</a:t>
            </a:fld>
            <a:endParaRPr lang="en-US"/>
          </a:p>
        </p:txBody>
      </p:sp>
    </p:spTree>
    <p:extLst>
      <p:ext uri="{BB962C8B-B14F-4D97-AF65-F5344CB8AC3E}">
        <p14:creationId xmlns:p14="http://schemas.microsoft.com/office/powerpoint/2010/main" val="24426520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A0B36618-A6EF-435B-A695-0E461DA4DA31}" type="datetime1">
              <a:rPr lang="en-US" smtClean="0"/>
              <a:t>2/23/2018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fld id="{7F42686C-C552-D34E-8C77-B501DB4C1AA0}" type="slidenum">
              <a:rPr lang="en-US" smtClean="0"/>
              <a:t>‹#›</a:t>
            </a:fld>
            <a:endParaRPr lang="en-US"/>
          </a:p>
        </p:txBody>
      </p:sp>
    </p:spTree>
    <p:extLst>
      <p:ext uri="{BB962C8B-B14F-4D97-AF65-F5344CB8AC3E}">
        <p14:creationId xmlns:p14="http://schemas.microsoft.com/office/powerpoint/2010/main" val="124346255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fld id="{04FE3F88-BBBF-462E-B1B4-992B09D8CBCB}" type="datetime1">
              <a:rPr lang="en-US" smtClean="0"/>
              <a:t>2/23/2018</a:t>
            </a:fld>
            <a:endParaRPr lang="en-US"/>
          </a:p>
        </p:txBody>
      </p:sp>
      <p:sp>
        <p:nvSpPr>
          <p:cNvPr id="22" name="Footer Placeholder 21"/>
          <p:cNvSpPr>
            <a:spLocks noGrp="1"/>
          </p:cNvSpPr>
          <p:nvPr>
            <p:ph type="ftr" sz="quarter" idx="3"/>
          </p:nvPr>
        </p:nvSpPr>
        <p:spPr>
          <a:xfrm>
            <a:off x="2286000" y="6400800"/>
            <a:ext cx="4445000" cy="762000"/>
          </a:xfrm>
          <a:prstGeom prst="rect">
            <a:avLst/>
          </a:prstGeom>
        </p:spPr>
        <p:txBody>
          <a:bodyPr vert="horz" anchor="b"/>
          <a:lstStyle>
            <a:lvl1pPr algn="r" eaLnBrk="1" fontAlgn="auto" latinLnBrk="0" hangingPunct="1">
              <a:spcBef>
                <a:spcPts val="0"/>
              </a:spcBef>
              <a:spcAft>
                <a:spcPts val="0"/>
              </a:spcAft>
              <a:defRPr kumimoji="0" sz="1600" b="1">
                <a:solidFill>
                  <a:srgbClr val="FF0000"/>
                </a:solidFill>
                <a:latin typeface="+mn-lt"/>
                <a:cs typeface="+mn-cs"/>
              </a:defRPr>
            </a:lvl1pPr>
            <a:extLst/>
          </a:lstStyle>
          <a:p>
            <a:r>
              <a:rPr lang="en-US" smtClean="0"/>
              <a:t>Report Errors to Management</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fld id="{7F42686C-C552-D34E-8C77-B501DB4C1AA0}" type="slidenum">
              <a:rPr lang="en-US" smtClean="0"/>
              <a:t>‹#›</a:t>
            </a:fld>
            <a:endParaRPr lang="en-US"/>
          </a:p>
        </p:txBody>
      </p:sp>
      <p:pic>
        <p:nvPicPr>
          <p:cNvPr id="16" name="Picture 15"/>
          <p:cNvPicPr/>
          <p:nvPr/>
        </p:nvPicPr>
        <p:blipFill>
          <a:blip r:embed="rId14">
            <a:extLst>
              <a:ext uri="{28A0092B-C50C-407E-A947-70E740481C1C}">
                <a14:useLocalDpi xmlns:a14="http://schemas.microsoft.com/office/drawing/2010/main" val="0"/>
              </a:ext>
            </a:extLst>
          </a:blip>
          <a:srcRect/>
          <a:stretch>
            <a:fillRect/>
          </a:stretch>
        </p:blipFill>
        <p:spPr bwMode="auto">
          <a:xfrm>
            <a:off x="8258175" y="0"/>
            <a:ext cx="885825" cy="520700"/>
          </a:xfrm>
          <a:prstGeom prst="rect">
            <a:avLst/>
          </a:prstGeom>
          <a:noFill/>
        </p:spPr>
      </p:pic>
    </p:spTree>
    <p:extLst>
      <p:ext uri="{BB962C8B-B14F-4D97-AF65-F5344CB8AC3E}">
        <p14:creationId xmlns:p14="http://schemas.microsoft.com/office/powerpoint/2010/main" val="156822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en-US" sz="3600" dirty="0" smtClean="0">
                <a:latin typeface="Abadi MT Condensed Light"/>
                <a:cs typeface="Abadi MT Condensed Light"/>
              </a:rPr>
              <a:t/>
            </a:r>
            <a:br>
              <a:rPr lang="en-US" sz="3600" dirty="0" smtClean="0">
                <a:latin typeface="Abadi MT Condensed Light"/>
                <a:cs typeface="Abadi MT Condensed Light"/>
              </a:rPr>
            </a:br>
            <a:endParaRPr lang="en-US" sz="3600" dirty="0" smtClean="0">
              <a:latin typeface="Abadi MT Condensed Light"/>
              <a:cs typeface="Abadi MT Condensed Light"/>
            </a:endParaRPr>
          </a:p>
          <a:p>
            <a:pPr marL="0" indent="0" algn="r">
              <a:buNone/>
            </a:pPr>
            <a:r>
              <a:rPr lang="en-US" sz="3600" dirty="0" smtClean="0"/>
              <a:t>CERCLA, Spill Management and Storm Water </a:t>
            </a:r>
            <a:r>
              <a:rPr lang="en-US" sz="3600" smtClean="0"/>
              <a:t>Pollution Prevention</a:t>
            </a:r>
            <a:endParaRPr lang="en-US" sz="3600" dirty="0"/>
          </a:p>
        </p:txBody>
      </p:sp>
      <p:sp>
        <p:nvSpPr>
          <p:cNvPr id="2" name="Footer Placeholder 1"/>
          <p:cNvSpPr>
            <a:spLocks noGrp="1"/>
          </p:cNvSpPr>
          <p:nvPr>
            <p:ph type="ftr" sz="quarter" idx="11"/>
          </p:nvPr>
        </p:nvSpPr>
        <p:spPr>
          <a:xfrm>
            <a:off x="2286000" y="60071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845436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0"/>
            <a:r>
              <a:rPr lang="en-US" sz="2000" dirty="0" smtClean="0"/>
              <a:t>Information that must be provided:</a:t>
            </a:r>
          </a:p>
          <a:p>
            <a:pPr marL="109537" lvl="0" indent="0">
              <a:buNone/>
            </a:pPr>
            <a:endParaRPr lang="en-US" sz="2000" dirty="0" smtClean="0"/>
          </a:p>
          <a:p>
            <a:pPr lvl="0"/>
            <a:r>
              <a:rPr lang="en-US" sz="2000" dirty="0" smtClean="0"/>
              <a:t>Amount </a:t>
            </a:r>
            <a:r>
              <a:rPr lang="en-US" sz="2000" dirty="0"/>
              <a:t>spilled into water;</a:t>
            </a:r>
          </a:p>
          <a:p>
            <a:pPr lvl="0"/>
            <a:r>
              <a:rPr lang="en-US" sz="2000" dirty="0"/>
              <a:t>Weather conditions;</a:t>
            </a:r>
          </a:p>
          <a:p>
            <a:pPr lvl="0"/>
            <a:r>
              <a:rPr lang="en-US" sz="2000" dirty="0"/>
              <a:t>Name of the carrier or vessel, the railcar/truck number, or other identifying information; </a:t>
            </a:r>
          </a:p>
          <a:p>
            <a:pPr lvl="0"/>
            <a:r>
              <a:rPr lang="en-US" sz="2000" dirty="0"/>
              <a:t>Number and type of injuries or fatalities;</a:t>
            </a:r>
          </a:p>
          <a:p>
            <a:pPr lvl="0"/>
            <a:r>
              <a:rPr lang="en-US" sz="2000" dirty="0"/>
              <a:t>Whether an evacuation has occurred;</a:t>
            </a:r>
          </a:p>
          <a:p>
            <a:pPr lvl="0"/>
            <a:r>
              <a:rPr lang="en-US" sz="2000" dirty="0"/>
              <a:t>Estimation of the dollar amount of property damage;</a:t>
            </a:r>
          </a:p>
          <a:p>
            <a:pPr lvl="0"/>
            <a:r>
              <a:rPr lang="en-US" sz="2000" dirty="0"/>
              <a:t>Description of current and future cleanup actions; and</a:t>
            </a:r>
          </a:p>
          <a:p>
            <a:pPr lvl="0"/>
            <a:r>
              <a:rPr lang="en-US" sz="2000" dirty="0"/>
              <a:t>Other agencies notified or about to be notified.</a:t>
            </a:r>
          </a:p>
          <a:p>
            <a:pPr marL="109537" indent="0">
              <a:lnSpc>
                <a:spcPct val="150000"/>
              </a:lnSpc>
              <a:buNone/>
            </a:pPr>
            <a:endParaRPr lang="en-US" sz="20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47199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CERCLA &amp; 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0"/>
            <a:r>
              <a:rPr lang="en-US" sz="2000" b="1" dirty="0"/>
              <a:t>Spill Kits</a:t>
            </a:r>
            <a:endParaRPr lang="en-US" sz="2000" dirty="0"/>
          </a:p>
          <a:p>
            <a:pPr marL="109537" indent="0">
              <a:buNone/>
            </a:pPr>
            <a:r>
              <a:rPr lang="en-US" sz="2000" dirty="0" smtClean="0"/>
              <a:t>	CSP </a:t>
            </a:r>
            <a:r>
              <a:rPr lang="en-US" sz="2000" dirty="0"/>
              <a:t>uses a Universal Spill Kit with the following specs</a:t>
            </a:r>
            <a:r>
              <a:rPr lang="en-US" sz="2000" dirty="0" smtClean="0"/>
              <a:t>:</a:t>
            </a:r>
            <a:endParaRPr lang="en-US" sz="2000" dirty="0"/>
          </a:p>
          <a:p>
            <a:r>
              <a:rPr lang="en-US" sz="2000" dirty="0"/>
              <a:t>Volume absorbed: 41 gal</a:t>
            </a:r>
          </a:p>
          <a:p>
            <a:r>
              <a:rPr lang="en-US" sz="2000" dirty="0"/>
              <a:t>Standards: OSHA, EPA, DOT</a:t>
            </a:r>
          </a:p>
          <a:p>
            <a:r>
              <a:rPr lang="en-US" sz="2000" dirty="0"/>
              <a:t>Fluids absorbed: Universal / Maintenance</a:t>
            </a:r>
          </a:p>
          <a:p>
            <a:r>
              <a:rPr lang="en-US" sz="2000" dirty="0"/>
              <a:t>Container size: 65 </a:t>
            </a:r>
            <a:r>
              <a:rPr lang="en-US" sz="2000" dirty="0" smtClean="0"/>
              <a:t>gal</a:t>
            </a:r>
          </a:p>
          <a:p>
            <a:pPr marL="109537" indent="0">
              <a:buNone/>
            </a:pPr>
            <a:endParaRPr lang="en-US" sz="2000" dirty="0"/>
          </a:p>
          <a:p>
            <a:pPr marL="109537" indent="0">
              <a:buNone/>
            </a:pPr>
            <a:r>
              <a:rPr lang="en-US" sz="2000" dirty="0"/>
              <a:t>	</a:t>
            </a:r>
            <a:r>
              <a:rPr lang="en-US" sz="2000" b="1" dirty="0" smtClean="0"/>
              <a:t>Each </a:t>
            </a:r>
            <a:r>
              <a:rPr lang="en-US" sz="2000" b="1" dirty="0"/>
              <a:t>kit includes:</a:t>
            </a:r>
          </a:p>
          <a:p>
            <a:r>
              <a:rPr lang="en-US" sz="2000" dirty="0" smtClean="0"/>
              <a:t>1 </a:t>
            </a:r>
            <a:r>
              <a:rPr lang="en-US" sz="2000" dirty="0"/>
              <a:t>- 65-Gallon Salvage Drum (</a:t>
            </a:r>
            <a:r>
              <a:rPr lang="en-US" sz="2000" dirty="0" smtClean="0"/>
              <a:t>Recyclable)</a:t>
            </a:r>
          </a:p>
          <a:p>
            <a:r>
              <a:rPr lang="en-US" sz="2000" dirty="0"/>
              <a:t>1 - 1-Gallon Jug </a:t>
            </a:r>
            <a:r>
              <a:rPr lang="en-US" sz="2000" dirty="0" smtClean="0"/>
              <a:t>ENSORB</a:t>
            </a:r>
          </a:p>
          <a:p>
            <a:r>
              <a:rPr lang="en-US" sz="2000" dirty="0" smtClean="0"/>
              <a:t>50 </a:t>
            </a:r>
            <a:r>
              <a:rPr lang="en-US" sz="2000" dirty="0"/>
              <a:t>- Universal Pads </a:t>
            </a:r>
          </a:p>
          <a:p>
            <a:r>
              <a:rPr lang="en-US" sz="2000" dirty="0"/>
              <a:t>8 - Universal Large Socks </a:t>
            </a:r>
            <a:br>
              <a:rPr lang="en-US" sz="2000" dirty="0"/>
            </a:br>
            <a:r>
              <a:rPr lang="en-US" sz="2000" dirty="0"/>
              <a:t/>
            </a:r>
            <a:br>
              <a:rPr lang="en-US" sz="2000" dirty="0"/>
            </a:br>
            <a:endParaRPr lang="en-US" sz="2000" dirty="0"/>
          </a:p>
        </p:txBody>
      </p:sp>
      <p:sp>
        <p:nvSpPr>
          <p:cNvPr id="5" name="Footer Placeholder 4"/>
          <p:cNvSpPr>
            <a:spLocks noGrp="1"/>
          </p:cNvSpPr>
          <p:nvPr>
            <p:ph type="ftr" sz="quarter" idx="11"/>
          </p:nvPr>
        </p:nvSpPr>
        <p:spPr>
          <a:xfrm>
            <a:off x="2286000" y="6159062"/>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47199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0"/>
            <a:r>
              <a:rPr lang="en-US" sz="2000" b="1" dirty="0"/>
              <a:t>Spill Kits</a:t>
            </a:r>
            <a:endParaRPr lang="en-US" sz="2000" dirty="0"/>
          </a:p>
          <a:p>
            <a:pPr marL="109537" indent="0">
              <a:buNone/>
            </a:pPr>
            <a:r>
              <a:rPr lang="en-US" sz="2000" dirty="0" smtClean="0"/>
              <a:t>	Contents:</a:t>
            </a:r>
            <a:br>
              <a:rPr lang="en-US" sz="2000" dirty="0" smtClean="0"/>
            </a:br>
            <a:endParaRPr lang="en-US" sz="2000" dirty="0" smtClean="0"/>
          </a:p>
          <a:p>
            <a:pPr marL="109537" indent="0">
              <a:buNone/>
            </a:pPr>
            <a:r>
              <a:rPr lang="en-US" sz="2000" dirty="0" smtClean="0"/>
              <a:t>12 </a:t>
            </a:r>
            <a:r>
              <a:rPr lang="en-US" sz="2000" dirty="0"/>
              <a:t>- Universal Small Socks</a:t>
            </a:r>
            <a:br>
              <a:rPr lang="en-US" sz="2000" dirty="0"/>
            </a:br>
            <a:r>
              <a:rPr lang="en-US" sz="2000" dirty="0"/>
              <a:t>1 - package Wipes</a:t>
            </a:r>
            <a:br>
              <a:rPr lang="en-US" sz="2000" dirty="0"/>
            </a:br>
            <a:r>
              <a:rPr lang="en-US" sz="2000" dirty="0"/>
              <a:t>4 - Disposal Bags and Ties </a:t>
            </a:r>
            <a:br>
              <a:rPr lang="en-US" sz="2000" dirty="0"/>
            </a:br>
            <a:r>
              <a:rPr lang="en-US" sz="2000" dirty="0"/>
              <a:t>2 - </a:t>
            </a:r>
            <a:r>
              <a:rPr lang="en-US" sz="2000" dirty="0" smtClean="0"/>
              <a:t>Pair </a:t>
            </a:r>
            <a:r>
              <a:rPr lang="en-US" sz="2000" dirty="0"/>
              <a:t>Nitrile Gloves </a:t>
            </a:r>
            <a:br>
              <a:rPr lang="en-US" sz="2000" dirty="0"/>
            </a:br>
            <a:r>
              <a:rPr lang="en-US" sz="2000" dirty="0"/>
              <a:t>2 - </a:t>
            </a:r>
            <a:r>
              <a:rPr lang="en-US" sz="2000" dirty="0" smtClean="0"/>
              <a:t>Pair </a:t>
            </a:r>
            <a:r>
              <a:rPr lang="en-US" sz="2000" dirty="0"/>
              <a:t>Goggles</a:t>
            </a:r>
            <a:br>
              <a:rPr lang="en-US" sz="2000" dirty="0"/>
            </a:br>
            <a:r>
              <a:rPr lang="en-US" sz="2000" dirty="0"/>
              <a:t>1 - Emergency Response Guide </a:t>
            </a:r>
            <a:br>
              <a:rPr lang="en-US" sz="2000" dirty="0"/>
            </a:br>
            <a:r>
              <a:rPr lang="en-US" sz="2000" dirty="0"/>
              <a:t>1 - Instruction Sheet and </a:t>
            </a:r>
            <a:r>
              <a:rPr lang="en-US" sz="2000" dirty="0" smtClean="0"/>
              <a:t>MSDS</a:t>
            </a:r>
          </a:p>
          <a:p>
            <a:pPr marL="109537" indent="0">
              <a:buNone/>
            </a:pPr>
            <a:endParaRPr lang="en-US" sz="2000" dirty="0"/>
          </a:p>
          <a:p>
            <a:pPr marL="109537" indent="0">
              <a:buNone/>
            </a:pPr>
            <a:endParaRPr lang="en-US" sz="2000" dirty="0" smtClean="0"/>
          </a:p>
          <a:p>
            <a:pPr marL="109537" indent="0">
              <a:buNone/>
            </a:pPr>
            <a:r>
              <a:rPr lang="en-US" sz="2000" dirty="0" smtClean="0"/>
              <a:t>The spill kits are compatible with all chemicals currently at CSP</a:t>
            </a: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a:p>
            <a:pPr marL="109537" indent="0">
              <a:buNone/>
            </a:pPr>
            <a:endParaRPr lang="en-US" sz="2000" dirty="0" smtClean="0"/>
          </a:p>
          <a:p>
            <a:pPr marL="109537" indent="0">
              <a:buNone/>
            </a:pPr>
            <a:endParaRPr lang="en-US" sz="20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638390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000" dirty="0" smtClean="0"/>
              <a:t>The spill kits are located throughout the plant in the following locations:</a:t>
            </a:r>
          </a:p>
          <a:p>
            <a:endParaRPr lang="en-US" sz="2000" dirty="0"/>
          </a:p>
          <a:p>
            <a:pPr lvl="0"/>
            <a:r>
              <a:rPr lang="en-US" sz="2000" dirty="0" err="1"/>
              <a:t>Electrolyser</a:t>
            </a:r>
            <a:r>
              <a:rPr lang="en-US" sz="2000" dirty="0"/>
              <a:t> area</a:t>
            </a:r>
          </a:p>
          <a:p>
            <a:pPr lvl="0"/>
            <a:r>
              <a:rPr lang="en-US" sz="2000" dirty="0"/>
              <a:t>Hypo fill area (2</a:t>
            </a:r>
            <a:r>
              <a:rPr lang="en-US" sz="2000" dirty="0" smtClean="0"/>
              <a:t>)                              </a:t>
            </a:r>
            <a:endParaRPr lang="en-US" sz="2000" dirty="0"/>
          </a:p>
          <a:p>
            <a:pPr lvl="0"/>
            <a:r>
              <a:rPr lang="en-US" sz="2000" dirty="0"/>
              <a:t>Acid storage </a:t>
            </a:r>
            <a:r>
              <a:rPr lang="en-US" sz="2000" dirty="0" smtClean="0"/>
              <a:t>area</a:t>
            </a:r>
          </a:p>
          <a:p>
            <a:pPr lvl="0"/>
            <a:r>
              <a:rPr lang="en-US" sz="2000" dirty="0" smtClean="0"/>
              <a:t>Warehouse</a:t>
            </a:r>
          </a:p>
          <a:p>
            <a:pPr marL="109537" lvl="0" indent="0">
              <a:buNone/>
            </a:pPr>
            <a:endParaRPr lang="en-US" sz="2000" dirty="0"/>
          </a:p>
          <a:p>
            <a:pPr marL="109537" indent="0">
              <a:buNone/>
            </a:pPr>
            <a:r>
              <a:rPr lang="en-US" sz="2000" dirty="0" smtClean="0"/>
              <a:t>Monitoring</a:t>
            </a:r>
            <a:endParaRPr lang="en-US" sz="2000" dirty="0"/>
          </a:p>
          <a:p>
            <a:r>
              <a:rPr lang="en-US" sz="2000" dirty="0"/>
              <a:t>The status of spill kits is monitored via visual inspection in </a:t>
            </a:r>
            <a:r>
              <a:rPr lang="en-US" sz="2000" dirty="0" smtClean="0"/>
              <a:t>a monthly </a:t>
            </a:r>
            <a:r>
              <a:rPr lang="en-US" sz="2000" dirty="0"/>
              <a:t>bases.</a:t>
            </a:r>
          </a:p>
          <a:p>
            <a:pPr>
              <a:lnSpc>
                <a:spcPct val="150000"/>
              </a:lnSpc>
            </a:pPr>
            <a:endParaRPr lang="en-US" sz="20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179887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5181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endParaRPr lang="en-US" sz="2000" dirty="0" smtClean="0"/>
          </a:p>
          <a:p>
            <a:r>
              <a:rPr lang="en-US" sz="2000" dirty="0" smtClean="0"/>
              <a:t>Storm water discharges are often the main cause of ocean, river, lakes pollution in the U.S.</a:t>
            </a:r>
          </a:p>
          <a:p>
            <a:r>
              <a:rPr lang="en-US" sz="2000" dirty="0" smtClean="0"/>
              <a:t>It is estimated that storm-water contributes as much as 80% to water pollution in the U.S.</a:t>
            </a:r>
          </a:p>
          <a:p>
            <a:r>
              <a:rPr lang="en-US" sz="2000" dirty="0" smtClean="0"/>
              <a:t>One quarter of oil can contaminate 250,000 gallons of water</a:t>
            </a:r>
          </a:p>
          <a:p>
            <a:r>
              <a:rPr lang="en-US" sz="2000" dirty="0" smtClean="0"/>
              <a:t>This training helps improve compliance with the Clean Water ACT</a:t>
            </a:r>
          </a:p>
          <a:p>
            <a:r>
              <a:rPr lang="en-US" sz="2000" dirty="0" smtClean="0"/>
              <a:t>Yearly employee training is mandatory</a:t>
            </a:r>
          </a:p>
          <a:p>
            <a:endParaRPr lang="en-US" sz="2000" dirty="0"/>
          </a:p>
        </p:txBody>
      </p:sp>
      <p:pic>
        <p:nvPicPr>
          <p:cNvPr id="5" name="Picture 1" descr="cogen oil 003.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1633538"/>
            <a:ext cx="2895600" cy="436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11"/>
          </p:nvPr>
        </p:nvSpPr>
        <p:spPr>
          <a:xfrm>
            <a:off x="2286000" y="6038631"/>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694602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5181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endParaRPr lang="en-US" sz="2800" dirty="0" smtClean="0"/>
          </a:p>
          <a:p>
            <a:pPr marL="109537" indent="0">
              <a:buNone/>
            </a:pPr>
            <a:r>
              <a:rPr lang="en-US" sz="2800" dirty="0" smtClean="0"/>
              <a:t>What is Storm Water?</a:t>
            </a:r>
          </a:p>
          <a:p>
            <a:r>
              <a:rPr lang="en-US" sz="2800" dirty="0" smtClean="0"/>
              <a:t>Rain, Snow or Ice Melt</a:t>
            </a:r>
          </a:p>
          <a:p>
            <a:r>
              <a:rPr lang="en-US" sz="2800" dirty="0" smtClean="0"/>
              <a:t>Water does not seep into the ground. It is channeled by storm sewers</a:t>
            </a:r>
          </a:p>
          <a:p>
            <a:r>
              <a:rPr lang="en-US" sz="2800" dirty="0" smtClean="0"/>
              <a:t>The final destination of storm water is Streams, Rivers, Lakes, Oceans</a:t>
            </a:r>
          </a:p>
          <a:p>
            <a:endParaRPr lang="en-US" sz="2800" dirty="0"/>
          </a:p>
        </p:txBody>
      </p:sp>
      <p:pic>
        <p:nvPicPr>
          <p:cNvPr id="6" name="Picture 4" descr="C:\My Documents\EnviroWin\Stormwater\raindrop.gif"/>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24800" y="1828800"/>
            <a:ext cx="8763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081213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7912608"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800" dirty="0" smtClean="0"/>
              <a:t>What causes storm water pollution?</a:t>
            </a:r>
          </a:p>
          <a:p>
            <a:r>
              <a:rPr lang="en-US" sz="2800" dirty="0" smtClean="0"/>
              <a:t>Rain, Snow or Ice Melt picks up pollution like trash, oil, chemicals, and sediments.</a:t>
            </a:r>
          </a:p>
          <a:p>
            <a:endParaRPr lang="en-US" sz="2800" dirty="0" smtClean="0"/>
          </a:p>
          <a:p>
            <a:r>
              <a:rPr lang="en-US" sz="2800" dirty="0" smtClean="0"/>
              <a:t>STORM DRAINS ARE NOT CONNECTED TO A TREATMENT PLANT!</a:t>
            </a:r>
          </a:p>
          <a:p>
            <a:r>
              <a:rPr lang="en-US" sz="2800" dirty="0" smtClean="0"/>
              <a:t>Different form Sanitary sewers</a:t>
            </a:r>
          </a:p>
          <a:p>
            <a:r>
              <a:rPr lang="en-US" sz="2800" dirty="0" smtClean="0"/>
              <a:t>Water flowing in Storm Sewers is untreated</a:t>
            </a:r>
          </a:p>
          <a:p>
            <a:endParaRPr lang="en-US" sz="2800" dirty="0"/>
          </a:p>
        </p:txBody>
      </p:sp>
      <p:pic>
        <p:nvPicPr>
          <p:cNvPr id="5" name="Content Placeholder 4" descr="C:\My Documents\EnviroWin\Stormwater\clipart storm.jp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99148" y="4495799"/>
            <a:ext cx="1898904" cy="1865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834553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8077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800" dirty="0" smtClean="0"/>
              <a:t>FEDERAL REGULATIONS</a:t>
            </a:r>
          </a:p>
          <a:p>
            <a:r>
              <a:rPr lang="en-US" sz="2800" dirty="0" smtClean="0"/>
              <a:t>Section 402(p) establishes the framework for regulating storm-water under the National Pollutant Discharge Elimination System Program (NDPES)</a:t>
            </a:r>
          </a:p>
          <a:p>
            <a:r>
              <a:rPr lang="en-US" sz="2800" dirty="0" smtClean="0"/>
              <a:t>40CFR Parts 122-125 –NPDES regulations</a:t>
            </a:r>
          </a:p>
          <a:p>
            <a:r>
              <a:rPr lang="en-US" sz="2800" dirty="0" smtClean="0"/>
              <a:t>40CFR Part 122.26 Storm Water Discharges</a:t>
            </a:r>
          </a:p>
          <a:p>
            <a:r>
              <a:rPr lang="en-US" sz="2800" dirty="0" smtClean="0"/>
              <a:t>40CFR Subchapter: national Effluent Limitations Guidelines</a:t>
            </a:r>
          </a:p>
          <a:p>
            <a:endParaRPr lang="en-US" sz="28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526303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8077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800" dirty="0" smtClean="0"/>
              <a:t>CSP falls within the category defined as :</a:t>
            </a:r>
          </a:p>
          <a:p>
            <a:pPr>
              <a:buFont typeface="Wingdings" panose="05000000000000000000" pitchFamily="2" charset="2"/>
              <a:buChar char="Ø"/>
            </a:pPr>
            <a:r>
              <a:rPr lang="en-US" sz="2800" dirty="0" smtClean="0"/>
              <a:t>Manufacturing: “Source of storm water discharge associated with industrial activity”</a:t>
            </a:r>
          </a:p>
          <a:p>
            <a:pPr>
              <a:buFont typeface="Wingdings" panose="05000000000000000000" pitchFamily="2" charset="2"/>
              <a:buChar char="Ø"/>
            </a:pPr>
            <a:r>
              <a:rPr lang="en-US" sz="2800" dirty="0" smtClean="0"/>
              <a:t>CSP is located in a municipality, Denver, that requires an NPDES permit.</a:t>
            </a:r>
          </a:p>
          <a:p>
            <a:pPr lvl="1">
              <a:buFont typeface="Wingdings" panose="05000000000000000000" pitchFamily="2" charset="2"/>
              <a:buChar char="§"/>
            </a:pPr>
            <a:r>
              <a:rPr lang="en-US" sz="2400" dirty="0" smtClean="0"/>
              <a:t>Therefore, CSP requires an NPDES permit in compliance with Denver’s permit.</a:t>
            </a:r>
          </a:p>
          <a:p>
            <a:pPr>
              <a:buFont typeface="Wingdings" panose="05000000000000000000" pitchFamily="2" charset="2"/>
              <a:buChar char="Ø"/>
            </a:pPr>
            <a:endParaRPr lang="en-US" sz="2800" dirty="0" smtClean="0"/>
          </a:p>
          <a:p>
            <a:endParaRPr lang="en-US" sz="28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407665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8077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800" dirty="0" smtClean="0"/>
              <a:t>What Do Regulations Mean?</a:t>
            </a:r>
          </a:p>
          <a:p>
            <a:pPr>
              <a:buFontTx/>
              <a:buChar char="-"/>
            </a:pPr>
            <a:r>
              <a:rPr lang="en-US" sz="2800" i="1" dirty="0" smtClean="0"/>
              <a:t>Only Rain Water in the Drain</a:t>
            </a:r>
          </a:p>
          <a:p>
            <a:pPr>
              <a:buFontTx/>
              <a:buChar char="-"/>
            </a:pPr>
            <a:r>
              <a:rPr lang="en-US" sz="2800" i="1" dirty="0" smtClean="0"/>
              <a:t>No Oils or Chemicals</a:t>
            </a:r>
          </a:p>
          <a:p>
            <a:pPr>
              <a:buFontTx/>
              <a:buChar char="-"/>
            </a:pPr>
            <a:r>
              <a:rPr lang="en-US" sz="2800" i="1" dirty="0" smtClean="0"/>
              <a:t>No Concrete or </a:t>
            </a:r>
            <a:r>
              <a:rPr lang="en-US" sz="2800" i="1" dirty="0"/>
              <a:t>C</a:t>
            </a:r>
            <a:r>
              <a:rPr lang="en-US" sz="2800" i="1" dirty="0" smtClean="0"/>
              <a:t>onstruction Waste</a:t>
            </a:r>
          </a:p>
          <a:p>
            <a:pPr>
              <a:buFontTx/>
              <a:buChar char="-"/>
            </a:pPr>
            <a:r>
              <a:rPr lang="en-US" sz="2800" i="1" dirty="0" smtClean="0"/>
              <a:t>No Septic Waste</a:t>
            </a:r>
          </a:p>
          <a:p>
            <a:pPr>
              <a:buFontTx/>
              <a:buChar char="-"/>
            </a:pPr>
            <a:r>
              <a:rPr lang="en-US" sz="2800" i="1" dirty="0" smtClean="0"/>
              <a:t>No Sediments</a:t>
            </a:r>
          </a:p>
          <a:p>
            <a:pPr>
              <a:buFontTx/>
              <a:buChar char="-"/>
            </a:pPr>
            <a:endParaRPr lang="en-US" sz="2800" dirty="0"/>
          </a:p>
          <a:p>
            <a:pPr>
              <a:buFontTx/>
              <a:buChar char="-"/>
            </a:pPr>
            <a:r>
              <a:rPr lang="en-US" sz="2800" i="1" dirty="0" smtClean="0"/>
              <a:t>ONLY RAIN WATER IN THE DRAIN!</a:t>
            </a:r>
          </a:p>
          <a:p>
            <a:pPr>
              <a:buFontTx/>
              <a:buChar char="-"/>
            </a:pPr>
            <a:endParaRPr lang="en-US" sz="2400" dirty="0" smtClean="0"/>
          </a:p>
          <a:p>
            <a:pPr>
              <a:buFont typeface="Wingdings" panose="05000000000000000000" pitchFamily="2" charset="2"/>
              <a:buChar char="Ø"/>
            </a:pPr>
            <a:endParaRPr lang="en-US" sz="2800" dirty="0" smtClean="0"/>
          </a:p>
          <a:p>
            <a:endParaRPr lang="en-US" sz="28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89109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CERCLA &amp; 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150000"/>
              </a:lnSpc>
            </a:pPr>
            <a:r>
              <a:rPr lang="en-US" sz="2000" dirty="0" smtClean="0"/>
              <a:t>The </a:t>
            </a:r>
            <a:r>
              <a:rPr lang="en-US" sz="2000" dirty="0"/>
              <a:t>Comprehensive Environmental Response, Compensation, and Liability Act (CERCLA), commonly known as Superfund, was enacted by Congress on December 11, 1980. </a:t>
            </a:r>
            <a:endParaRPr lang="en-US" sz="2000" dirty="0" smtClean="0"/>
          </a:p>
          <a:p>
            <a:pPr marL="109537" indent="0">
              <a:lnSpc>
                <a:spcPct val="150000"/>
              </a:lnSpc>
              <a:buNone/>
            </a:pPr>
            <a:endParaRPr lang="en-US" sz="2000" dirty="0" smtClean="0"/>
          </a:p>
          <a:p>
            <a:pPr>
              <a:lnSpc>
                <a:spcPct val="150000"/>
              </a:lnSpc>
            </a:pPr>
            <a:r>
              <a:rPr lang="en-US" sz="2000" dirty="0" smtClean="0"/>
              <a:t>The </a:t>
            </a:r>
            <a:r>
              <a:rPr lang="en-US" sz="2000" dirty="0"/>
              <a:t>law created a tax on the chemical and petroleum industries and </a:t>
            </a:r>
            <a:r>
              <a:rPr lang="en-US" sz="2000" dirty="0" smtClean="0"/>
              <a:t>provided Federal </a:t>
            </a:r>
            <a:r>
              <a:rPr lang="en-US" sz="2000" dirty="0"/>
              <a:t>authority to respond directly to releases or threatened releases of hazardous substances that may endanger public health or the environment</a:t>
            </a:r>
            <a:r>
              <a:rPr lang="en-US" sz="2000" dirty="0" smtClean="0"/>
              <a:t>.</a:t>
            </a:r>
          </a:p>
          <a:p>
            <a:pPr>
              <a:lnSpc>
                <a:spcPct val="150000"/>
              </a:lnSpc>
            </a:pPr>
            <a:endParaRPr lang="en-US" sz="2000" dirty="0"/>
          </a:p>
        </p:txBody>
      </p:sp>
      <p:sp>
        <p:nvSpPr>
          <p:cNvPr id="5" name="Footer Placeholder 4"/>
          <p:cNvSpPr>
            <a:spLocks noGrp="1"/>
          </p:cNvSpPr>
          <p:nvPr>
            <p:ph type="ftr" sz="quarter" idx="11"/>
          </p:nvPr>
        </p:nvSpPr>
        <p:spPr>
          <a:xfrm>
            <a:off x="2286000" y="60071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080854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8077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800" dirty="0" smtClean="0"/>
              <a:t>Pollution Prevention Strategies</a:t>
            </a:r>
          </a:p>
          <a:p>
            <a:pPr>
              <a:lnSpc>
                <a:spcPct val="200000"/>
              </a:lnSpc>
              <a:buFontTx/>
              <a:buChar char="-"/>
            </a:pPr>
            <a:r>
              <a:rPr lang="en-US" sz="2800" i="1" dirty="0" smtClean="0">
                <a:solidFill>
                  <a:srgbClr val="FF0000"/>
                </a:solidFill>
              </a:rPr>
              <a:t>Best management Practices</a:t>
            </a:r>
          </a:p>
          <a:p>
            <a:pPr>
              <a:lnSpc>
                <a:spcPct val="200000"/>
              </a:lnSpc>
              <a:buFontTx/>
              <a:buChar char="-"/>
            </a:pPr>
            <a:r>
              <a:rPr lang="en-US" sz="2800" i="1" dirty="0" smtClean="0">
                <a:solidFill>
                  <a:srgbClr val="FF0000"/>
                </a:solidFill>
              </a:rPr>
              <a:t>Source Control</a:t>
            </a:r>
          </a:p>
          <a:p>
            <a:pPr>
              <a:lnSpc>
                <a:spcPct val="200000"/>
              </a:lnSpc>
              <a:buFontTx/>
              <a:buChar char="-"/>
            </a:pPr>
            <a:r>
              <a:rPr lang="en-US" sz="2800" i="1" dirty="0" smtClean="0">
                <a:solidFill>
                  <a:srgbClr val="FF0000"/>
                </a:solidFill>
              </a:rPr>
              <a:t>Treatment Control</a:t>
            </a:r>
          </a:p>
          <a:p>
            <a:pPr>
              <a:buFontTx/>
              <a:buChar char="-"/>
            </a:pPr>
            <a:endParaRPr lang="en-US" sz="2800" i="1" dirty="0" smtClean="0"/>
          </a:p>
          <a:p>
            <a:pPr>
              <a:buFontTx/>
              <a:buChar char="-"/>
            </a:pPr>
            <a:endParaRPr lang="en-US" sz="2400" dirty="0" smtClean="0"/>
          </a:p>
          <a:p>
            <a:pPr>
              <a:buFont typeface="Wingdings" panose="05000000000000000000" pitchFamily="2" charset="2"/>
              <a:buChar char="Ø"/>
            </a:pPr>
            <a:endParaRPr lang="en-US" sz="2800" dirty="0" smtClean="0"/>
          </a:p>
          <a:p>
            <a:endParaRPr lang="en-US" sz="2800" dirty="0"/>
          </a:p>
        </p:txBody>
      </p:sp>
      <p:sp>
        <p:nvSpPr>
          <p:cNvPr id="5" name="Footer Placeholder 4"/>
          <p:cNvSpPr>
            <a:spLocks noGrp="1"/>
          </p:cNvSpPr>
          <p:nvPr>
            <p:ph type="ftr" sz="quarter" idx="11"/>
          </p:nvPr>
        </p:nvSpPr>
        <p:spPr>
          <a:xfrm>
            <a:off x="2286000" y="6143734"/>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76067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8077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lnSpc>
                <a:spcPct val="200000"/>
              </a:lnSpc>
              <a:buNone/>
            </a:pPr>
            <a:r>
              <a:rPr lang="en-US" sz="2000" i="1" dirty="0" smtClean="0">
                <a:solidFill>
                  <a:srgbClr val="FF0000"/>
                </a:solidFill>
              </a:rPr>
              <a:t>Best management Practices</a:t>
            </a:r>
          </a:p>
          <a:p>
            <a:pPr>
              <a:buFontTx/>
              <a:buChar char="-"/>
            </a:pPr>
            <a:r>
              <a:rPr lang="en-US" sz="2000" i="1" dirty="0" smtClean="0"/>
              <a:t>Prevent spill from entering drains</a:t>
            </a:r>
          </a:p>
          <a:p>
            <a:pPr>
              <a:buFontTx/>
              <a:buChar char="-"/>
            </a:pPr>
            <a:r>
              <a:rPr lang="en-US" sz="2000" i="1" dirty="0" smtClean="0"/>
              <a:t>Routinely clean storm drains</a:t>
            </a:r>
          </a:p>
          <a:p>
            <a:pPr>
              <a:buFontTx/>
              <a:buChar char="-"/>
            </a:pPr>
            <a:r>
              <a:rPr lang="en-US" sz="2000" i="1" dirty="0" smtClean="0"/>
              <a:t>Keep dumpsters closed</a:t>
            </a:r>
          </a:p>
          <a:p>
            <a:pPr>
              <a:buFontTx/>
              <a:buChar char="-"/>
            </a:pPr>
            <a:r>
              <a:rPr lang="en-US" sz="2000" i="1" dirty="0" smtClean="0"/>
              <a:t>Cover waste storage areas</a:t>
            </a:r>
          </a:p>
          <a:p>
            <a:pPr>
              <a:buFontTx/>
              <a:buChar char="-"/>
            </a:pPr>
            <a:r>
              <a:rPr lang="en-US" sz="2000" i="1" dirty="0" smtClean="0"/>
              <a:t>Control litter by sweeping and picking up</a:t>
            </a:r>
          </a:p>
          <a:p>
            <a:pPr>
              <a:buFontTx/>
              <a:buChar char="-"/>
            </a:pPr>
            <a:r>
              <a:rPr lang="en-US" sz="2000" i="1" dirty="0" smtClean="0"/>
              <a:t>Transfer chemicals in designated areas only</a:t>
            </a:r>
          </a:p>
          <a:p>
            <a:pPr>
              <a:buFontTx/>
              <a:buChar char="-"/>
            </a:pPr>
            <a:r>
              <a:rPr lang="en-US" sz="2000" i="1" dirty="0" smtClean="0"/>
              <a:t>Use secondary containments for storage and bulk unloading / loading</a:t>
            </a:r>
          </a:p>
          <a:p>
            <a:pPr>
              <a:buFontTx/>
              <a:buChar char="-"/>
            </a:pPr>
            <a:r>
              <a:rPr lang="en-US" sz="2000" i="1" dirty="0" smtClean="0"/>
              <a:t>Do not over use pesticides and fertilizers</a:t>
            </a:r>
          </a:p>
          <a:p>
            <a:pPr>
              <a:buFontTx/>
              <a:buChar char="-"/>
            </a:pPr>
            <a:r>
              <a:rPr lang="en-US" sz="2000" i="1" dirty="0" smtClean="0"/>
              <a:t>Train Employees</a:t>
            </a:r>
          </a:p>
          <a:p>
            <a:pPr>
              <a:buFontTx/>
              <a:buChar char="-"/>
            </a:pPr>
            <a:endParaRPr lang="en-US" sz="2000" dirty="0" smtClean="0"/>
          </a:p>
          <a:p>
            <a:pPr>
              <a:buFont typeface="Wingdings" panose="05000000000000000000" pitchFamily="2" charset="2"/>
              <a:buChar char="Ø"/>
            </a:pPr>
            <a:endParaRPr lang="en-US" sz="2000" dirty="0" smtClean="0"/>
          </a:p>
          <a:p>
            <a:endParaRPr lang="en-US" sz="20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948990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8077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lnSpc>
                <a:spcPct val="200000"/>
              </a:lnSpc>
              <a:buNone/>
            </a:pPr>
            <a:r>
              <a:rPr lang="en-US" sz="2000" i="1" dirty="0" smtClean="0">
                <a:solidFill>
                  <a:srgbClr val="FF0000"/>
                </a:solidFill>
              </a:rPr>
              <a:t>Source Controls</a:t>
            </a:r>
          </a:p>
          <a:p>
            <a:pPr>
              <a:buFontTx/>
              <a:buChar char="-"/>
            </a:pPr>
            <a:r>
              <a:rPr lang="en-US" sz="2000" i="1" dirty="0" smtClean="0"/>
              <a:t>Minimize impervious area</a:t>
            </a:r>
          </a:p>
          <a:p>
            <a:pPr>
              <a:buFontTx/>
              <a:buChar char="-"/>
            </a:pPr>
            <a:r>
              <a:rPr lang="en-US" sz="2000" i="1" dirty="0" smtClean="0"/>
              <a:t>Filter strips and Swales</a:t>
            </a:r>
          </a:p>
          <a:p>
            <a:pPr>
              <a:buFontTx/>
              <a:buChar char="-"/>
            </a:pPr>
            <a:r>
              <a:rPr lang="en-US" sz="2000" i="1" dirty="0" smtClean="0"/>
              <a:t>Use oil – water separators</a:t>
            </a:r>
          </a:p>
          <a:p>
            <a:pPr marL="109537" indent="0">
              <a:buNone/>
            </a:pPr>
            <a:endParaRPr lang="en-US" sz="2000" i="1" dirty="0"/>
          </a:p>
          <a:p>
            <a:pPr marL="109537" indent="0">
              <a:buNone/>
            </a:pPr>
            <a:r>
              <a:rPr lang="en-US" sz="2000" i="1" dirty="0" smtClean="0">
                <a:solidFill>
                  <a:srgbClr val="FF0000"/>
                </a:solidFill>
              </a:rPr>
              <a:t>Treatment Controls</a:t>
            </a:r>
          </a:p>
          <a:p>
            <a:pPr>
              <a:buFontTx/>
              <a:buChar char="-"/>
            </a:pPr>
            <a:r>
              <a:rPr lang="en-US" sz="2000" i="1" dirty="0" smtClean="0"/>
              <a:t>Designed to remove pollutants from storm-water run-off</a:t>
            </a:r>
          </a:p>
          <a:p>
            <a:pPr lvl="1">
              <a:buFont typeface="Wingdings" panose="05000000000000000000" pitchFamily="2" charset="2"/>
              <a:buChar char="§"/>
            </a:pPr>
            <a:r>
              <a:rPr lang="en-US" sz="2000" i="1" dirty="0" smtClean="0"/>
              <a:t>Extended detention</a:t>
            </a:r>
          </a:p>
          <a:p>
            <a:pPr lvl="1">
              <a:buFont typeface="Wingdings" panose="05000000000000000000" pitchFamily="2" charset="2"/>
              <a:buChar char="§"/>
            </a:pPr>
            <a:r>
              <a:rPr lang="en-US" sz="2000" i="1" dirty="0" smtClean="0"/>
              <a:t>Retention or wet ponds</a:t>
            </a:r>
          </a:p>
          <a:p>
            <a:pPr lvl="1">
              <a:buFont typeface="Wingdings" panose="05000000000000000000" pitchFamily="2" charset="2"/>
              <a:buChar char="§"/>
            </a:pPr>
            <a:r>
              <a:rPr lang="en-US" sz="2000" i="1" dirty="0" smtClean="0"/>
              <a:t>Wetlands</a:t>
            </a:r>
          </a:p>
          <a:p>
            <a:pPr lvl="1">
              <a:buFont typeface="Wingdings" panose="05000000000000000000" pitchFamily="2" charset="2"/>
              <a:buChar char="§"/>
            </a:pPr>
            <a:r>
              <a:rPr lang="en-US" sz="2000" i="1" dirty="0" smtClean="0"/>
              <a:t>Filters</a:t>
            </a:r>
          </a:p>
          <a:p>
            <a:pPr>
              <a:buFontTx/>
              <a:buChar char="-"/>
            </a:pPr>
            <a:endParaRPr lang="en-US" sz="2000" dirty="0" smtClean="0"/>
          </a:p>
          <a:p>
            <a:pPr>
              <a:buFont typeface="Wingdings" panose="05000000000000000000" pitchFamily="2" charset="2"/>
              <a:buChar char="Ø"/>
            </a:pPr>
            <a:endParaRPr lang="en-US" sz="2000" dirty="0" smtClean="0"/>
          </a:p>
          <a:p>
            <a:endParaRPr lang="en-US" sz="2000" dirty="0"/>
          </a:p>
        </p:txBody>
      </p:sp>
      <p:sp>
        <p:nvSpPr>
          <p:cNvPr id="5" name="Footer Placeholder 4"/>
          <p:cNvSpPr>
            <a:spLocks noGrp="1"/>
          </p:cNvSpPr>
          <p:nvPr>
            <p:ph type="ftr" sz="quarter" idx="11"/>
          </p:nvPr>
        </p:nvSpPr>
        <p:spPr>
          <a:xfrm>
            <a:off x="2159876" y="6022866"/>
            <a:ext cx="4445000" cy="762000"/>
          </a:xfrm>
        </p:spPr>
        <p:txBody>
          <a:bodyPr/>
          <a:lstStyle/>
          <a:p>
            <a:r>
              <a:rPr lang="en-US" smtClean="0">
                <a:solidFill>
                  <a:srgbClr val="FF0000"/>
                </a:solidFill>
              </a:rPr>
              <a:t>Report Errors to Management</a:t>
            </a:r>
            <a:endParaRPr lang="en-US">
              <a:solidFill>
                <a:srgbClr val="FF0000"/>
              </a:solidFill>
            </a:endParaRPr>
          </a:p>
        </p:txBody>
      </p:sp>
    </p:spTree>
    <p:extLst>
      <p:ext uri="{BB962C8B-B14F-4D97-AF65-F5344CB8AC3E}">
        <p14:creationId xmlns:p14="http://schemas.microsoft.com/office/powerpoint/2010/main" val="3483657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pPr algn="ctr"/>
            <a:r>
              <a:rPr lang="en-US" b="0" dirty="0" smtClean="0">
                <a:latin typeface="Verdana"/>
                <a:cs typeface="Verdana"/>
              </a:rPr>
              <a:t>Storm Water Pollution Prevention</a:t>
            </a:r>
            <a:endParaRPr lang="en-US" b="0" dirty="0">
              <a:latin typeface="Verdana"/>
              <a:cs typeface="Verdana"/>
            </a:endParaRPr>
          </a:p>
        </p:txBody>
      </p:sp>
      <p:sp>
        <p:nvSpPr>
          <p:cNvPr id="4" name="Content Placeholder 2"/>
          <p:cNvSpPr txBox="1">
            <a:spLocks/>
          </p:cNvSpPr>
          <p:nvPr/>
        </p:nvSpPr>
        <p:spPr bwMode="auto">
          <a:xfrm>
            <a:off x="609600" y="1633538"/>
            <a:ext cx="8077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lnSpc>
                <a:spcPct val="200000"/>
              </a:lnSpc>
              <a:buNone/>
            </a:pPr>
            <a:r>
              <a:rPr lang="en-US" sz="2000" i="1" dirty="0" smtClean="0">
                <a:solidFill>
                  <a:srgbClr val="FF0000"/>
                </a:solidFill>
              </a:rPr>
              <a:t>Enforcement: CSP must:</a:t>
            </a:r>
          </a:p>
          <a:p>
            <a:pPr>
              <a:lnSpc>
                <a:spcPct val="200000"/>
              </a:lnSpc>
              <a:buFontTx/>
              <a:buChar char="-"/>
            </a:pPr>
            <a:r>
              <a:rPr lang="en-US" sz="2000" i="1" dirty="0" smtClean="0"/>
              <a:t>Be familiar with Storm Water Management Program (SWMP)</a:t>
            </a:r>
          </a:p>
          <a:p>
            <a:pPr>
              <a:lnSpc>
                <a:spcPct val="200000"/>
              </a:lnSpc>
              <a:buFontTx/>
              <a:buChar char="-"/>
            </a:pPr>
            <a:r>
              <a:rPr lang="en-US" sz="2000" i="1" dirty="0" smtClean="0"/>
              <a:t>Maintain Housekeeping</a:t>
            </a:r>
          </a:p>
          <a:p>
            <a:pPr>
              <a:lnSpc>
                <a:spcPct val="200000"/>
              </a:lnSpc>
              <a:buFontTx/>
              <a:buChar char="-"/>
            </a:pPr>
            <a:r>
              <a:rPr lang="en-US" sz="2000" i="1" dirty="0" smtClean="0"/>
              <a:t>Complete quarterly inspections</a:t>
            </a:r>
          </a:p>
          <a:p>
            <a:pPr>
              <a:lnSpc>
                <a:spcPct val="200000"/>
              </a:lnSpc>
              <a:buFontTx/>
              <a:buChar char="-"/>
            </a:pPr>
            <a:r>
              <a:rPr lang="en-US" sz="2000" i="1" dirty="0" smtClean="0"/>
              <a:t>Complete annual report and audit as required by the SWMP</a:t>
            </a:r>
          </a:p>
          <a:p>
            <a:pPr>
              <a:lnSpc>
                <a:spcPct val="200000"/>
              </a:lnSpc>
              <a:buFontTx/>
              <a:buChar char="-"/>
            </a:pPr>
            <a:endParaRPr lang="en-US" sz="2000" i="1" dirty="0" smtClean="0"/>
          </a:p>
          <a:p>
            <a:pPr>
              <a:buFontTx/>
              <a:buChar char="-"/>
            </a:pPr>
            <a:endParaRPr lang="en-US" sz="2000" dirty="0" smtClean="0"/>
          </a:p>
          <a:p>
            <a:pPr>
              <a:buFont typeface="Wingdings" panose="05000000000000000000" pitchFamily="2" charset="2"/>
              <a:buChar char="Ø"/>
            </a:pPr>
            <a:endParaRPr lang="en-US" sz="2000" dirty="0" smtClean="0"/>
          </a:p>
          <a:p>
            <a:endParaRPr lang="en-US" sz="20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60309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4000" cy="4254500"/>
          </a:xfrm>
        </p:spPr>
        <p:txBody>
          <a:bodyPr/>
          <a:lstStyle/>
          <a:p>
            <a:pPr lvl="1" eaLnBrk="1" hangingPunct="1">
              <a:buClr>
                <a:srgbClr val="2DA2BF"/>
              </a:buClr>
              <a:buNone/>
            </a:pPr>
            <a:r>
              <a:rPr lang="en-US" altLang="en-US" sz="3000" dirty="0" smtClean="0">
                <a:solidFill>
                  <a:prstClr val="black"/>
                </a:solidFill>
              </a:rPr>
              <a:t>  </a:t>
            </a:r>
            <a:r>
              <a:rPr lang="en-US" altLang="en-US" sz="2900" b="1" dirty="0" smtClean="0">
                <a:solidFill>
                  <a:prstClr val="black"/>
                </a:solidFill>
              </a:rPr>
              <a:t>Please </a:t>
            </a:r>
            <a:r>
              <a:rPr lang="en-US" altLang="en-US" sz="2900" b="1" dirty="0">
                <a:solidFill>
                  <a:prstClr val="black"/>
                </a:solidFill>
              </a:rPr>
              <a:t>refer to CSP Safety and environmental manual for detailed and updated </a:t>
            </a:r>
            <a:r>
              <a:rPr lang="en-US" altLang="en-US" sz="2900" b="1" dirty="0" smtClean="0">
                <a:solidFill>
                  <a:prstClr val="black"/>
                </a:solidFill>
              </a:rPr>
              <a:t>information</a:t>
            </a:r>
          </a:p>
          <a:p>
            <a:pPr lvl="1" eaLnBrk="1" hangingPunct="1">
              <a:buClr>
                <a:srgbClr val="2DA2BF"/>
              </a:buClr>
              <a:buNone/>
            </a:pPr>
            <a:r>
              <a:rPr lang="en-US" altLang="en-US" sz="2900" b="1" dirty="0" smtClean="0">
                <a:solidFill>
                  <a:prstClr val="black"/>
                </a:solidFill>
              </a:rPr>
              <a:t>  and forms for “ CSP CERLA program”. </a:t>
            </a:r>
            <a:r>
              <a:rPr lang="en-US" altLang="en-US" sz="2900" b="1" dirty="0">
                <a:solidFill>
                  <a:prstClr val="black"/>
                </a:solidFill>
              </a:rPr>
              <a:t>Physical copies in control room, front office and electronic copy in drop box.</a:t>
            </a:r>
          </a:p>
          <a:p>
            <a:pPr marL="109537" indent="0">
              <a:buNone/>
            </a:pPr>
            <a:endParaRPr lang="en-US" dirty="0"/>
          </a:p>
        </p:txBody>
      </p:sp>
      <p:sp>
        <p:nvSpPr>
          <p:cNvPr id="3" name="Footer Placeholder 2"/>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413125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000" dirty="0"/>
              <a:t>T</a:t>
            </a:r>
            <a:r>
              <a:rPr lang="en-US" sz="2000" dirty="0" smtClean="0"/>
              <a:t>ax collected went </a:t>
            </a:r>
            <a:r>
              <a:rPr lang="en-US" sz="2000" dirty="0"/>
              <a:t>to a trust fund for cleaning up abandoned or uncontrolled hazardous waste sites. CERCLA</a:t>
            </a:r>
            <a:r>
              <a:rPr lang="en-US" sz="2000" dirty="0" smtClean="0"/>
              <a:t>:</a:t>
            </a:r>
          </a:p>
          <a:p>
            <a:pPr marL="109537" indent="0">
              <a:buNone/>
            </a:pPr>
            <a:endParaRPr lang="en-US" sz="2000" dirty="0"/>
          </a:p>
          <a:p>
            <a:r>
              <a:rPr lang="en-US" sz="2000" dirty="0" smtClean="0"/>
              <a:t>Established </a:t>
            </a:r>
            <a:r>
              <a:rPr lang="en-US" sz="2000" dirty="0"/>
              <a:t>prohibitions and requirements concerning closed and abandoned hazardous waste </a:t>
            </a:r>
            <a:r>
              <a:rPr lang="en-US" sz="2000" dirty="0" smtClean="0"/>
              <a:t>sites</a:t>
            </a:r>
            <a:r>
              <a:rPr lang="en-US" sz="2000" dirty="0"/>
              <a:t>.</a:t>
            </a:r>
            <a:endParaRPr lang="en-US" sz="2000" dirty="0" smtClean="0"/>
          </a:p>
          <a:p>
            <a:endParaRPr lang="en-US" sz="2000" dirty="0"/>
          </a:p>
          <a:p>
            <a:r>
              <a:rPr lang="en-US" sz="2000" dirty="0" smtClean="0"/>
              <a:t>Provided </a:t>
            </a:r>
            <a:r>
              <a:rPr lang="en-US" sz="2000" dirty="0"/>
              <a:t>for liability of persons responsible for releases of hazardous </a:t>
            </a:r>
            <a:r>
              <a:rPr lang="en-US" sz="2000" dirty="0" smtClean="0"/>
              <a:t>waste.</a:t>
            </a:r>
          </a:p>
          <a:p>
            <a:endParaRPr lang="en-US" sz="2000" dirty="0" smtClean="0"/>
          </a:p>
          <a:p>
            <a:r>
              <a:rPr lang="en-US" sz="2000" dirty="0"/>
              <a:t>CERCLA also enabled the revision of the National Contingency Plan (NCP). The NCP provided the guidelines and procedures needed to respond to releases and threatened releases of hazardous substances, pollutants, or contaminants. </a:t>
            </a:r>
          </a:p>
        </p:txBody>
      </p:sp>
      <p:sp>
        <p:nvSpPr>
          <p:cNvPr id="5" name="Footer Placeholder 4"/>
          <p:cNvSpPr>
            <a:spLocks noGrp="1"/>
          </p:cNvSpPr>
          <p:nvPr>
            <p:ph type="ftr" sz="quarter" idx="11"/>
          </p:nvPr>
        </p:nvSpPr>
        <p:spPr>
          <a:xfrm>
            <a:off x="2286000" y="6022866"/>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414805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150000"/>
              </a:lnSpc>
            </a:pPr>
            <a:r>
              <a:rPr lang="en-US" sz="2000" dirty="0"/>
              <a:t>This document describes the standard procedure to contain spills by using the universal spill kits available in the plant, in addition to reporting procedures.</a:t>
            </a:r>
          </a:p>
          <a:p>
            <a:pPr>
              <a:lnSpc>
                <a:spcPct val="150000"/>
              </a:lnSpc>
            </a:pPr>
            <a:r>
              <a:rPr lang="en-US" sz="2000" dirty="0"/>
              <a:t>The most probably liquid leaks in the plant consist of:</a:t>
            </a:r>
          </a:p>
          <a:p>
            <a:pPr lvl="0">
              <a:lnSpc>
                <a:spcPct val="150000"/>
              </a:lnSpc>
            </a:pPr>
            <a:r>
              <a:rPr lang="en-US" sz="2000" dirty="0"/>
              <a:t>Hypochlorite</a:t>
            </a:r>
          </a:p>
          <a:p>
            <a:pPr lvl="0">
              <a:lnSpc>
                <a:spcPct val="150000"/>
              </a:lnSpc>
            </a:pPr>
            <a:r>
              <a:rPr lang="en-US" sz="2000" dirty="0"/>
              <a:t>Caustic Soda</a:t>
            </a:r>
          </a:p>
          <a:p>
            <a:pPr lvl="0">
              <a:lnSpc>
                <a:spcPct val="150000"/>
              </a:lnSpc>
            </a:pPr>
            <a:r>
              <a:rPr lang="en-US" sz="2000" dirty="0"/>
              <a:t>Hydrochloric Acid</a:t>
            </a:r>
          </a:p>
          <a:p>
            <a:pPr lvl="0">
              <a:lnSpc>
                <a:spcPct val="150000"/>
              </a:lnSpc>
            </a:pPr>
            <a:r>
              <a:rPr lang="en-US" sz="2000" dirty="0"/>
              <a:t>Additives</a:t>
            </a:r>
          </a:p>
          <a:p>
            <a:pPr marL="109537" indent="0">
              <a:lnSpc>
                <a:spcPct val="150000"/>
              </a:lnSpc>
              <a:buNone/>
            </a:pPr>
            <a:endParaRPr lang="en-US" sz="2000" dirty="0"/>
          </a:p>
        </p:txBody>
      </p:sp>
      <p:sp>
        <p:nvSpPr>
          <p:cNvPr id="5" name="Footer Placeholder 4"/>
          <p:cNvSpPr>
            <a:spLocks noGrp="1"/>
          </p:cNvSpPr>
          <p:nvPr>
            <p:ph type="ftr" sz="quarter" idx="11"/>
          </p:nvPr>
        </p:nvSpPr>
        <p:spPr>
          <a:xfrm>
            <a:off x="2286000" y="6054397"/>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471997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150000"/>
              </a:lnSpc>
            </a:pPr>
            <a:r>
              <a:rPr lang="en-US" sz="2000" dirty="0" smtClean="0"/>
              <a:t> </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917103089"/>
              </p:ext>
            </p:extLst>
          </p:nvPr>
        </p:nvGraphicFramePr>
        <p:xfrm>
          <a:off x="1560195" y="2692559"/>
          <a:ext cx="6697115" cy="2523744"/>
        </p:xfrm>
        <a:graphic>
          <a:graphicData uri="http://schemas.openxmlformats.org/drawingml/2006/table">
            <a:tbl>
              <a:tblPr firstRow="1" firstCol="1" bandRow="1">
                <a:tableStyleId>{5C22544A-7EE6-4342-B048-85BDC9FD1C3A}</a:tableStyleId>
              </a:tblPr>
              <a:tblGrid>
                <a:gridCol w="902268"/>
                <a:gridCol w="2668679"/>
                <a:gridCol w="1143720"/>
                <a:gridCol w="1143720"/>
                <a:gridCol w="838728"/>
              </a:tblGrid>
              <a:tr h="0">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gridSpan="3">
                  <a:txBody>
                    <a:bodyPr/>
                    <a:lstStyle/>
                    <a:p>
                      <a:pPr marL="0" marR="0" algn="ctr">
                        <a:lnSpc>
                          <a:spcPct val="115000"/>
                        </a:lnSpc>
                        <a:spcBef>
                          <a:spcPts val="0"/>
                        </a:spcBef>
                        <a:spcAft>
                          <a:spcPts val="1000"/>
                        </a:spcAft>
                      </a:pPr>
                      <a:r>
                        <a:rPr lang="en-US" sz="1200">
                          <a:effectLst/>
                        </a:rPr>
                        <a:t>Reportable Quantity</a:t>
                      </a:r>
                      <a:endParaRPr lang="en-US" sz="1100">
                        <a:effectLst/>
                        <a:latin typeface="Calibri"/>
                        <a:ea typeface="Calibri"/>
                        <a:cs typeface="Calibri"/>
                      </a:endParaRPr>
                    </a:p>
                  </a:txBody>
                  <a:tcPr marL="68580" marR="68580" marT="0" marB="0"/>
                </a:tc>
                <a:tc hMerge="1">
                  <a:txBody>
                    <a:bodyPr/>
                    <a:lstStyle/>
                    <a:p>
                      <a:endParaRPr lang="en-US"/>
                    </a:p>
                  </a:txBody>
                  <a:tcPr/>
                </a:tc>
                <a:tc hMerge="1">
                  <a:txBody>
                    <a:bodyPr/>
                    <a:lstStyle/>
                    <a:p>
                      <a:endParaRPr lang="en-US"/>
                    </a:p>
                  </a:txBody>
                  <a:tcPr/>
                </a:tc>
              </a:tr>
              <a:tr h="0">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CERCLA</a:t>
                      </a:r>
                      <a:endParaRPr lang="en-US" sz="1100">
                        <a:effectLst/>
                        <a:latin typeface="Calibri"/>
                        <a:ea typeface="Calibri"/>
                        <a:cs typeface="Calibri"/>
                      </a:endParaRPr>
                    </a:p>
                  </a:txBody>
                  <a:tcPr marL="68580" marR="68580" marT="0" marB="0"/>
                </a:tc>
                <a:tc gridSpan="2">
                  <a:txBody>
                    <a:bodyPr/>
                    <a:lstStyle/>
                    <a:p>
                      <a:pPr marL="0" marR="0" algn="ctr">
                        <a:lnSpc>
                          <a:spcPct val="115000"/>
                        </a:lnSpc>
                        <a:spcBef>
                          <a:spcPts val="0"/>
                        </a:spcBef>
                        <a:spcAft>
                          <a:spcPts val="1000"/>
                        </a:spcAft>
                      </a:pPr>
                      <a:r>
                        <a:rPr lang="en-US" sz="1200">
                          <a:effectLst/>
                        </a:rPr>
                        <a:t>Typical CSP</a:t>
                      </a:r>
                      <a:endParaRPr lang="en-US" sz="1100">
                        <a:effectLst/>
                        <a:latin typeface="Calibri"/>
                        <a:ea typeface="Calibri"/>
                        <a:cs typeface="Calibri"/>
                      </a:endParaRPr>
                    </a:p>
                  </a:txBody>
                  <a:tcPr marL="68580" marR="68580" marT="0" marB="0"/>
                </a:tc>
                <a:tc hMerge="1">
                  <a:txBody>
                    <a:bodyPr/>
                    <a:lstStyle/>
                    <a:p>
                      <a:endParaRPr lang="en-US"/>
                    </a:p>
                  </a:txBody>
                  <a:tcPr/>
                </a:tc>
              </a:tr>
              <a:tr h="0">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100 % (Lbs)</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Concentration</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a:effectLst/>
                        </a:rPr>
                        <a:t>gal</a:t>
                      </a:r>
                      <a:endParaRPr lang="en-US" sz="1100">
                        <a:effectLst/>
                        <a:latin typeface="Calibri"/>
                        <a:ea typeface="Calibri"/>
                        <a:cs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dirty="0">
                          <a:effectLst/>
                        </a:rPr>
                        <a:t>Caustic Soda</a:t>
                      </a:r>
                      <a:endParaRPr lang="en-US" sz="1100" dirty="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1000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50%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a:effectLst/>
                        </a:rPr>
                        <a:t>156 </a:t>
                      </a:r>
                      <a:endParaRPr lang="en-US" sz="1100">
                        <a:effectLst/>
                        <a:latin typeface="Calibri"/>
                        <a:ea typeface="Calibri"/>
                        <a:cs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SARA 313</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a:effectLst/>
                        </a:rPr>
                        <a:t>Chlorine</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a:effectLst/>
                        </a:rPr>
                        <a:t> </a:t>
                      </a:r>
                      <a:endParaRPr lang="en-US" sz="1100">
                        <a:effectLst/>
                        <a:latin typeface="Calibri"/>
                        <a:ea typeface="Calibri"/>
                        <a:cs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a:effectLst/>
                        </a:rPr>
                        <a:t>Diesel Fuel</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1680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a:effectLst/>
                        </a:rPr>
                        <a:t>210</a:t>
                      </a:r>
                      <a:endParaRPr lang="en-US" sz="1100">
                        <a:effectLst/>
                        <a:latin typeface="Calibri"/>
                        <a:ea typeface="Calibri"/>
                        <a:cs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SARA 313</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a:effectLst/>
                        </a:rPr>
                        <a:t>Ethylene Glycol (antifreeze) Additive</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5000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a:effectLst/>
                        </a:rPr>
                        <a:t> </a:t>
                      </a:r>
                      <a:endParaRPr lang="en-US" sz="1100">
                        <a:effectLst/>
                        <a:latin typeface="Calibri"/>
                        <a:ea typeface="Calibri"/>
                        <a:cs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SARA 313</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200">
                          <a:effectLst/>
                        </a:rPr>
                        <a:t>Hydrochloric Acid</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5000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35%</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a:effectLst/>
                        </a:rPr>
                        <a:t>1460</a:t>
                      </a:r>
                      <a:endParaRPr lang="en-US" sz="1100">
                        <a:effectLst/>
                        <a:latin typeface="Calibri"/>
                        <a:ea typeface="Calibri"/>
                        <a:cs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rowSpan="2">
                  <a:txBody>
                    <a:bodyPr/>
                    <a:lstStyle/>
                    <a:p>
                      <a:pPr marL="0" marR="0">
                        <a:lnSpc>
                          <a:spcPct val="115000"/>
                        </a:lnSpc>
                        <a:spcBef>
                          <a:spcPts val="0"/>
                        </a:spcBef>
                        <a:spcAft>
                          <a:spcPts val="0"/>
                        </a:spcAft>
                      </a:pPr>
                      <a:r>
                        <a:rPr lang="en-US" sz="1200">
                          <a:effectLst/>
                        </a:rPr>
                        <a:t>Sodium Hypochlorite</a:t>
                      </a:r>
                      <a:endParaRPr lang="en-US" sz="1100">
                        <a:effectLst/>
                        <a:latin typeface="Calibri"/>
                        <a:ea typeface="Calibri"/>
                        <a:cs typeface="Calibri"/>
                      </a:endParaRPr>
                    </a:p>
                  </a:txBody>
                  <a:tcPr marL="68580" marR="68580" marT="0" marB="0"/>
                </a:tc>
                <a:tc rowSpan="2">
                  <a:txBody>
                    <a:bodyPr/>
                    <a:lstStyle/>
                    <a:p>
                      <a:pPr marL="0" marR="0" algn="ctr">
                        <a:lnSpc>
                          <a:spcPct val="115000"/>
                        </a:lnSpc>
                        <a:spcBef>
                          <a:spcPts val="0"/>
                        </a:spcBef>
                        <a:spcAft>
                          <a:spcPts val="0"/>
                        </a:spcAft>
                      </a:pPr>
                      <a:r>
                        <a:rPr lang="en-US" sz="1200">
                          <a:effectLst/>
                        </a:rPr>
                        <a:t>100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a:effectLst/>
                        </a:rPr>
                        <a:t>103</a:t>
                      </a:r>
                      <a:endParaRPr lang="en-US" sz="1100">
                        <a:effectLst/>
                        <a:latin typeface="Calibri"/>
                        <a:ea typeface="Calibri"/>
                        <a:cs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 </a:t>
                      </a:r>
                      <a:endParaRPr lang="en-US" sz="1100">
                        <a:effectLst/>
                        <a:latin typeface="Calibri"/>
                        <a:ea typeface="Calibri"/>
                        <a:cs typeface="Calibri"/>
                      </a:endParaRPr>
                    </a:p>
                  </a:txBody>
                  <a:tcPr marL="68580" marR="68580" marT="0" marB="0"/>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200">
                          <a:effectLst/>
                        </a:rPr>
                        <a:t>12.50%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1000"/>
                        </a:spcAft>
                      </a:pPr>
                      <a:r>
                        <a:rPr lang="en-US" sz="1200" dirty="0">
                          <a:effectLst/>
                        </a:rPr>
                        <a:t>80</a:t>
                      </a:r>
                      <a:endParaRPr lang="en-US" sz="1100" dirty="0">
                        <a:effectLst/>
                        <a:latin typeface="Calibri"/>
                        <a:ea typeface="Calibri"/>
                        <a:cs typeface="Calibri"/>
                      </a:endParaRPr>
                    </a:p>
                  </a:txBody>
                  <a:tcPr marL="68580" marR="68580" marT="0" marB="0"/>
                </a:tc>
              </a:tr>
            </a:tbl>
          </a:graphicData>
        </a:graphic>
      </p:graphicFrame>
      <p:sp>
        <p:nvSpPr>
          <p:cNvPr id="6" name="Rectangle 1"/>
          <p:cNvSpPr>
            <a:spLocks noChangeArrowheads="1"/>
          </p:cNvSpPr>
          <p:nvPr/>
        </p:nvSpPr>
        <p:spPr bwMode="auto">
          <a:xfrm>
            <a:off x="798513" y="186112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Reportable quantities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reportable quantities (RQ) for CSP’s products and materials are as follows: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Footer Placeholder 6"/>
          <p:cNvSpPr>
            <a:spLocks noGrp="1"/>
          </p:cNvSpPr>
          <p:nvPr>
            <p:ph type="ftr" sz="quarter" idx="11"/>
          </p:nvPr>
        </p:nvSpPr>
        <p:spPr>
          <a:xfrm>
            <a:off x="2286000" y="6096000"/>
            <a:ext cx="4445000" cy="762000"/>
          </a:xfrm>
        </p:spPr>
        <p:txBody>
          <a:bodyPr/>
          <a:lstStyle/>
          <a:p>
            <a:r>
              <a:rPr lang="en-US" smtClean="0">
                <a:solidFill>
                  <a:srgbClr val="FF0000"/>
                </a:solidFill>
              </a:rPr>
              <a:t>Report Errors to Management</a:t>
            </a:r>
            <a:endParaRPr lang="en-US">
              <a:solidFill>
                <a:srgbClr val="FF0000"/>
              </a:solidFill>
            </a:endParaRPr>
          </a:p>
        </p:txBody>
      </p:sp>
    </p:spTree>
    <p:extLst>
      <p:ext uri="{BB962C8B-B14F-4D97-AF65-F5344CB8AC3E}">
        <p14:creationId xmlns:p14="http://schemas.microsoft.com/office/powerpoint/2010/main" val="147199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0"/>
            <a:r>
              <a:rPr lang="en-US" sz="2000" b="1" dirty="0" smtClean="0"/>
              <a:t>REPORTING:</a:t>
            </a:r>
          </a:p>
          <a:p>
            <a:pPr lvl="0"/>
            <a:r>
              <a:rPr lang="en-US" sz="2000" b="1" dirty="0" smtClean="0"/>
              <a:t>What </a:t>
            </a:r>
            <a:r>
              <a:rPr lang="en-US" sz="2000" b="1" u="sng" dirty="0"/>
              <a:t>DOES NOT NEED</a:t>
            </a:r>
            <a:r>
              <a:rPr lang="en-US" sz="2000" b="1" dirty="0"/>
              <a:t> to be reported</a:t>
            </a:r>
            <a:endParaRPr lang="en-US" sz="2000" dirty="0"/>
          </a:p>
          <a:p>
            <a:r>
              <a:rPr lang="en-US" sz="2000" dirty="0"/>
              <a:t>The following releases </a:t>
            </a:r>
            <a:r>
              <a:rPr lang="en-US" sz="2000" b="1" dirty="0"/>
              <a:t>DO NOT</a:t>
            </a:r>
            <a:r>
              <a:rPr lang="en-US" sz="2000" dirty="0"/>
              <a:t> need to be reported </a:t>
            </a:r>
          </a:p>
          <a:p>
            <a:pPr>
              <a:lnSpc>
                <a:spcPct val="150000"/>
              </a:lnSpc>
            </a:pPr>
            <a:r>
              <a:rPr lang="en-US" sz="2000" dirty="0" smtClean="0"/>
              <a:t>Releases below the RQ which results in exposure to persons solely within the workplace; </a:t>
            </a:r>
          </a:p>
          <a:p>
            <a:pPr lvl="0">
              <a:lnSpc>
                <a:spcPct val="150000"/>
              </a:lnSpc>
            </a:pPr>
            <a:r>
              <a:rPr lang="en-US" sz="2000" dirty="0" smtClean="0"/>
              <a:t>Release </a:t>
            </a:r>
            <a:r>
              <a:rPr lang="en-US" sz="2000" dirty="0"/>
              <a:t>in compliance with applicable categorical pretreatment standards and local limits.</a:t>
            </a:r>
          </a:p>
          <a:p>
            <a:pPr lvl="0">
              <a:lnSpc>
                <a:spcPct val="150000"/>
              </a:lnSpc>
            </a:pPr>
            <a:r>
              <a:rPr lang="en-US" sz="2000" dirty="0"/>
              <a:t>Releases into a Publicly Owned Treatment Works (POTW) with an approved local pretreatment program or a State-administered local program.</a:t>
            </a:r>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471997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150000"/>
              </a:lnSpc>
            </a:pPr>
            <a:r>
              <a:rPr lang="en-US" sz="2000" b="1" dirty="0" smtClean="0"/>
              <a:t>REPORTING</a:t>
            </a:r>
          </a:p>
          <a:p>
            <a:pPr>
              <a:lnSpc>
                <a:spcPct val="150000"/>
              </a:lnSpc>
            </a:pPr>
            <a:r>
              <a:rPr lang="en-US" sz="2000" dirty="0" smtClean="0"/>
              <a:t>Section </a:t>
            </a:r>
            <a:r>
              <a:rPr lang="en-US" sz="2000" dirty="0"/>
              <a:t>103 of CERCLA requires the "person in charge" of a facility, as soon as he or she has knowledge of a release of a hazardous substance in an amount equal to or greater than an RQ, to report the release immediately to </a:t>
            </a:r>
            <a:r>
              <a:rPr lang="en-US" sz="2000" dirty="0" smtClean="0"/>
              <a:t>the National Reporting Centre  (NRC). </a:t>
            </a:r>
            <a:endParaRPr lang="en-US" sz="2000" dirty="0"/>
          </a:p>
          <a:p>
            <a:pPr>
              <a:lnSpc>
                <a:spcPct val="150000"/>
              </a:lnSpc>
            </a:pPr>
            <a:endParaRPr lang="en-US" sz="2000" dirty="0"/>
          </a:p>
          <a:p>
            <a:pPr>
              <a:lnSpc>
                <a:spcPct val="150000"/>
              </a:lnSpc>
            </a:pPr>
            <a:r>
              <a:rPr lang="en-US" sz="2000" dirty="0"/>
              <a:t>The NRC number is </a:t>
            </a:r>
            <a:r>
              <a:rPr lang="en-US" sz="2000" dirty="0" smtClean="0"/>
              <a:t>1-800-424-8802</a:t>
            </a:r>
            <a:endParaRPr lang="en-US" sz="2000" dirty="0"/>
          </a:p>
        </p:txBody>
      </p:sp>
      <p:sp>
        <p:nvSpPr>
          <p:cNvPr id="5" name="Footer Placeholder 4"/>
          <p:cNvSpPr>
            <a:spLocks noGrp="1"/>
          </p:cNvSpPr>
          <p:nvPr>
            <p:ph type="ftr" sz="quarter" idx="11"/>
          </p:nvPr>
        </p:nvSpPr>
        <p:spPr>
          <a:xfrm>
            <a:off x="231347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47199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150000"/>
              </a:lnSpc>
            </a:pPr>
            <a:r>
              <a:rPr lang="en-US" sz="2000" b="1" dirty="0" smtClean="0"/>
              <a:t>REPORTING</a:t>
            </a:r>
          </a:p>
          <a:p>
            <a:pPr>
              <a:lnSpc>
                <a:spcPct val="150000"/>
              </a:lnSpc>
            </a:pPr>
            <a:r>
              <a:rPr lang="en-US" sz="2000" dirty="0" smtClean="0"/>
              <a:t>The </a:t>
            </a:r>
            <a:r>
              <a:rPr lang="en-US" sz="2000" b="1" dirty="0" smtClean="0"/>
              <a:t>CSP</a:t>
            </a:r>
            <a:r>
              <a:rPr lang="en-US" sz="2000" dirty="0" smtClean="0"/>
              <a:t>’s </a:t>
            </a:r>
            <a:r>
              <a:rPr lang="en-US" sz="2000" dirty="0"/>
              <a:t>reporting process will </a:t>
            </a:r>
            <a:r>
              <a:rPr lang="en-US" sz="2000" dirty="0" smtClean="0"/>
              <a:t>proceed as follows:</a:t>
            </a:r>
          </a:p>
          <a:p>
            <a:pPr marL="109537" indent="0">
              <a:lnSpc>
                <a:spcPct val="150000"/>
              </a:lnSpc>
              <a:buNone/>
            </a:pPr>
            <a:endParaRPr lang="en-US" sz="2000" dirty="0"/>
          </a:p>
          <a:p>
            <a:pPr lvl="1">
              <a:lnSpc>
                <a:spcPct val="150000"/>
              </a:lnSpc>
            </a:pPr>
            <a:r>
              <a:rPr lang="en-US" sz="2000" dirty="0"/>
              <a:t>Lead operator reports immediately to Plant Manager</a:t>
            </a:r>
          </a:p>
          <a:p>
            <a:pPr lvl="1">
              <a:lnSpc>
                <a:spcPct val="150000"/>
              </a:lnSpc>
            </a:pPr>
            <a:r>
              <a:rPr lang="en-US" sz="2000" dirty="0"/>
              <a:t>Plant Manager reports to NRC and headquarters</a:t>
            </a:r>
          </a:p>
          <a:p>
            <a:pPr lvl="1">
              <a:lnSpc>
                <a:spcPct val="150000"/>
              </a:lnSpc>
            </a:pPr>
            <a:r>
              <a:rPr lang="en-US" sz="2000" dirty="0"/>
              <a:t>In the event that Plant manager is out of reach within </a:t>
            </a:r>
            <a:r>
              <a:rPr lang="en-US" sz="2000" dirty="0" smtClean="0"/>
              <a:t>1/2 </a:t>
            </a:r>
            <a:r>
              <a:rPr lang="en-US" sz="2000" dirty="0"/>
              <a:t>hour, lead operator reports directly to </a:t>
            </a:r>
            <a:r>
              <a:rPr lang="en-US" sz="2000" dirty="0" smtClean="0"/>
              <a:t>NRC</a:t>
            </a:r>
          </a:p>
          <a:p>
            <a:pPr marL="109537" indent="0">
              <a:lnSpc>
                <a:spcPct val="150000"/>
              </a:lnSpc>
              <a:buNone/>
            </a:pPr>
            <a:endParaRPr lang="en-US" sz="2000" dirty="0"/>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9662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normAutofit/>
          </a:bodyPr>
          <a:lstStyle/>
          <a:p>
            <a:pPr algn="ctr"/>
            <a:r>
              <a:rPr lang="en-US" b="0" dirty="0" smtClean="0">
                <a:latin typeface="Verdana"/>
                <a:cs typeface="Verdana"/>
              </a:rPr>
              <a:t>Spill Management</a:t>
            </a:r>
            <a:endParaRPr lang="en-US" b="0" dirty="0">
              <a:latin typeface="Verdana"/>
              <a:cs typeface="Verdana"/>
            </a:endParaRPr>
          </a:p>
        </p:txBody>
      </p:sp>
      <p:sp>
        <p:nvSpPr>
          <p:cNvPr id="4" name="Content Placeholder 2"/>
          <p:cNvSpPr txBox="1">
            <a:spLocks/>
          </p:cNvSpPr>
          <p:nvPr/>
        </p:nvSpPr>
        <p:spPr bwMode="auto">
          <a:xfrm>
            <a:off x="609600" y="1633538"/>
            <a:ext cx="8326582"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0"/>
            <a:r>
              <a:rPr lang="en-US" sz="2000" b="1" dirty="0" smtClean="0"/>
              <a:t>REPORTING</a:t>
            </a:r>
          </a:p>
          <a:p>
            <a:pPr lvl="0"/>
            <a:r>
              <a:rPr lang="en-US" sz="2000" b="1" dirty="0" smtClean="0"/>
              <a:t>The </a:t>
            </a:r>
            <a:r>
              <a:rPr lang="en-US" sz="2000" b="1" dirty="0"/>
              <a:t>following information must be provided when </a:t>
            </a:r>
            <a:r>
              <a:rPr lang="en-US" sz="2000" b="1" dirty="0" smtClean="0"/>
              <a:t>reporting</a:t>
            </a:r>
          </a:p>
          <a:p>
            <a:pPr lvl="1"/>
            <a:r>
              <a:rPr lang="en-US" sz="1600" b="1" dirty="0" smtClean="0"/>
              <a:t>It is found under “Chemical Spill  Emergencies” in the Emergency Action Plan Binder</a:t>
            </a:r>
          </a:p>
          <a:p>
            <a:pPr lvl="1"/>
            <a:r>
              <a:rPr lang="en-US" sz="1600" b="1" dirty="0" smtClean="0"/>
              <a:t>Forms are found in section “E1” of the Safety and </a:t>
            </a:r>
            <a:r>
              <a:rPr lang="en-US" sz="1600" b="1" dirty="0"/>
              <a:t>E</a:t>
            </a:r>
            <a:r>
              <a:rPr lang="en-US" sz="1600" b="1" dirty="0" smtClean="0"/>
              <a:t>nvironmental Manual.</a:t>
            </a:r>
            <a:endParaRPr lang="en-US" sz="2000" dirty="0"/>
          </a:p>
          <a:p>
            <a:pPr lvl="2"/>
            <a:r>
              <a:rPr lang="en-US" sz="1800" dirty="0" smtClean="0"/>
              <a:t>Name</a:t>
            </a:r>
            <a:r>
              <a:rPr lang="en-US" sz="1800" dirty="0"/>
              <a:t>, address, and telephone number of the person reporting and the responsible party; </a:t>
            </a:r>
          </a:p>
          <a:p>
            <a:pPr lvl="2"/>
            <a:r>
              <a:rPr lang="en-US" sz="1800" dirty="0"/>
              <a:t>Specific location of the incident;</a:t>
            </a:r>
          </a:p>
          <a:p>
            <a:pPr lvl="2"/>
            <a:r>
              <a:rPr lang="en-US" sz="1800" dirty="0"/>
              <a:t>Date and time the incident occurred or was discovered;</a:t>
            </a:r>
          </a:p>
          <a:p>
            <a:pPr lvl="2"/>
            <a:r>
              <a:rPr lang="en-US" sz="1800" dirty="0"/>
              <a:t>Name of the chemical/material released;</a:t>
            </a:r>
          </a:p>
          <a:p>
            <a:pPr lvl="2"/>
            <a:r>
              <a:rPr lang="en-US" sz="1800" dirty="0"/>
              <a:t>Source and cause of the release;</a:t>
            </a:r>
          </a:p>
          <a:p>
            <a:pPr lvl="2"/>
            <a:r>
              <a:rPr lang="en-US" sz="1800" dirty="0"/>
              <a:t>Total quantity discharged;</a:t>
            </a:r>
          </a:p>
          <a:p>
            <a:pPr lvl="2"/>
            <a:r>
              <a:rPr lang="en-US" sz="1800" dirty="0"/>
              <a:t>Medium into which the substance was discharged;</a:t>
            </a:r>
          </a:p>
          <a:p>
            <a:pPr marL="109537" indent="0">
              <a:lnSpc>
                <a:spcPct val="150000"/>
              </a:lnSpc>
              <a:buNone/>
            </a:pPr>
            <a:endParaRPr lang="en-US" sz="2000" dirty="0"/>
          </a:p>
        </p:txBody>
      </p:sp>
      <p:sp>
        <p:nvSpPr>
          <p:cNvPr id="5" name="Footer Placeholder 4"/>
          <p:cNvSpPr>
            <a:spLocks noGrp="1"/>
          </p:cNvSpPr>
          <p:nvPr>
            <p:ph type="ftr" sz="quarter" idx="11"/>
          </p:nvPr>
        </p:nvSpPr>
        <p:spPr>
          <a:xfrm>
            <a:off x="2286000" y="6022866"/>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471997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Template CSP Powerpoint</Template>
  <TotalTime>498</TotalTime>
  <Words>1232</Words>
  <Application>Microsoft Office PowerPoint</Application>
  <PresentationFormat>On-screen Show (4:3)</PresentationFormat>
  <Paragraphs>305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PowerPoint Presentation</vt:lpstr>
      <vt:lpstr>CERCLA &amp; Spill Management</vt:lpstr>
      <vt:lpstr>Spill Management</vt:lpstr>
      <vt:lpstr>Spill Management</vt:lpstr>
      <vt:lpstr>Spill Management</vt:lpstr>
      <vt:lpstr>Spill Management</vt:lpstr>
      <vt:lpstr>Spill Management</vt:lpstr>
      <vt:lpstr>Spill Management</vt:lpstr>
      <vt:lpstr>Spill Management</vt:lpstr>
      <vt:lpstr>Spill Management</vt:lpstr>
      <vt:lpstr>CERCLA &amp; Spill Management</vt:lpstr>
      <vt:lpstr>Spill Management</vt:lpstr>
      <vt:lpstr>Spill Management</vt:lpstr>
      <vt:lpstr>Storm Water Pollution Prevention</vt:lpstr>
      <vt:lpstr>Storm Water Pollution Prevention</vt:lpstr>
      <vt:lpstr>Storm Water Pollution Prevention</vt:lpstr>
      <vt:lpstr>Storm Water Pollution Prevention</vt:lpstr>
      <vt:lpstr>Storm Water Pollution Prevention</vt:lpstr>
      <vt:lpstr>Storm Water Pollution Prevention</vt:lpstr>
      <vt:lpstr>Storm Water Pollution Prevention</vt:lpstr>
      <vt:lpstr>Storm Water Pollution Prevention</vt:lpstr>
      <vt:lpstr>Storm Water Pollution Prevention</vt:lpstr>
      <vt:lpstr>Storm Water Pollution Prevention</vt:lpstr>
      <vt:lpstr>PowerPoint Presentation</vt:lpstr>
    </vt:vector>
  </TitlesOfParts>
  <Company>CSP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Boon Souvannamacho</dc:creator>
  <cp:lastModifiedBy>Marin, Gabriel</cp:lastModifiedBy>
  <cp:revision>40</cp:revision>
  <dcterms:created xsi:type="dcterms:W3CDTF">2013-07-22T12:47:43Z</dcterms:created>
  <dcterms:modified xsi:type="dcterms:W3CDTF">2018-02-23T21:07:35Z</dcterms:modified>
</cp:coreProperties>
</file>